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9" r:id="rId3"/>
    <p:sldId id="260" r:id="rId4"/>
    <p:sldId id="261" r:id="rId5"/>
    <p:sldId id="262" r:id="rId6"/>
    <p:sldId id="263" r:id="rId7"/>
    <p:sldId id="302" r:id="rId8"/>
    <p:sldId id="303" r:id="rId9"/>
    <p:sldId id="265" r:id="rId10"/>
    <p:sldId id="267" r:id="rId11"/>
    <p:sldId id="264" r:id="rId12"/>
    <p:sldId id="266" r:id="rId13"/>
    <p:sldId id="270" r:id="rId14"/>
    <p:sldId id="271" r:id="rId15"/>
    <p:sldId id="272" r:id="rId16"/>
    <p:sldId id="273" r:id="rId17"/>
    <p:sldId id="274" r:id="rId18"/>
    <p:sldId id="275" r:id="rId19"/>
    <p:sldId id="276" r:id="rId20"/>
    <p:sldId id="277" r:id="rId21"/>
    <p:sldId id="278" r:id="rId22"/>
    <p:sldId id="300" r:id="rId23"/>
    <p:sldId id="301" r:id="rId24"/>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7" autoAdjust="0"/>
  </p:normalViewPr>
  <p:slideViewPr>
    <p:cSldViewPr>
      <p:cViewPr>
        <p:scale>
          <a:sx n="68" d="100"/>
          <a:sy n="68" d="100"/>
        </p:scale>
        <p:origin x="79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57017" y="649300"/>
            <a:ext cx="6418580" cy="1002664"/>
          </a:xfrm>
          <a:prstGeom prst="rect">
            <a:avLst/>
          </a:prstGeom>
        </p:spPr>
        <p:txBody>
          <a:bodyPr wrap="square" lIns="0" tIns="0" rIns="0" bIns="0">
            <a:spAutoFit/>
          </a:bodyPr>
          <a:lstStyle>
            <a:lvl1pPr>
              <a:defRPr sz="3200" b="1" i="0">
                <a:solidFill>
                  <a:srgbClr val="178DBA"/>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8DBA"/>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900" b="1" i="0">
                <a:solidFill>
                  <a:srgbClr val="178DBA"/>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8DBA"/>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178DBA"/>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0"/>
            <a:ext cx="2851404" cy="6857998"/>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2D526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0" y="0"/>
            <a:ext cx="2851404" cy="6857998"/>
          </a:xfrm>
          <a:prstGeom prst="rect">
            <a:avLst/>
          </a:prstGeom>
          <a:blipFill>
            <a:blip r:embed="rId8" cstate="print"/>
            <a:stretch>
              <a:fillRect/>
            </a:stretch>
          </a:blipFill>
        </p:spPr>
        <p:txBody>
          <a:bodyPr wrap="square" lIns="0" tIns="0" rIns="0" bIns="0" rtlCol="0"/>
          <a:lstStyle/>
          <a:p>
            <a:endParaRPr/>
          </a:p>
        </p:txBody>
      </p:sp>
      <p:sp>
        <p:nvSpPr>
          <p:cNvPr id="18" name="bg object 18"/>
          <p:cNvSpPr/>
          <p:nvPr/>
        </p:nvSpPr>
        <p:spPr>
          <a:xfrm>
            <a:off x="0" y="0"/>
            <a:ext cx="182880" cy="6858000"/>
          </a:xfrm>
          <a:custGeom>
            <a:avLst/>
            <a:gdLst/>
            <a:ahLst/>
            <a:cxnLst/>
            <a:rect l="l" t="t" r="r" b="b"/>
            <a:pathLst>
              <a:path w="182880" h="6858000">
                <a:moveTo>
                  <a:pt x="182880" y="0"/>
                </a:moveTo>
                <a:lnTo>
                  <a:pt x="0" y="0"/>
                </a:lnTo>
                <a:lnTo>
                  <a:pt x="0" y="6858000"/>
                </a:lnTo>
                <a:lnTo>
                  <a:pt x="182880" y="6858000"/>
                </a:lnTo>
                <a:lnTo>
                  <a:pt x="182880" y="0"/>
                </a:lnTo>
                <a:close/>
              </a:path>
            </a:pathLst>
          </a:custGeom>
          <a:solidFill>
            <a:srgbClr val="2D5269"/>
          </a:solidFill>
        </p:spPr>
        <p:txBody>
          <a:bodyPr wrap="square" lIns="0" tIns="0" rIns="0" bIns="0" rtlCol="0"/>
          <a:lstStyle/>
          <a:p>
            <a:endParaRPr/>
          </a:p>
        </p:txBody>
      </p:sp>
      <p:sp>
        <p:nvSpPr>
          <p:cNvPr id="19" name="bg object 19"/>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353535"/>
          </a:solidFill>
        </p:spPr>
        <p:txBody>
          <a:bodyPr wrap="square" lIns="0" tIns="0" rIns="0" bIns="0" rtlCol="0"/>
          <a:lstStyle/>
          <a:p>
            <a:endParaRPr/>
          </a:p>
        </p:txBody>
      </p:sp>
      <p:sp>
        <p:nvSpPr>
          <p:cNvPr id="2" name="Holder 2"/>
          <p:cNvSpPr>
            <a:spLocks noGrp="1"/>
          </p:cNvSpPr>
          <p:nvPr>
            <p:ph type="title"/>
          </p:nvPr>
        </p:nvSpPr>
        <p:spPr>
          <a:xfrm>
            <a:off x="1486916" y="538099"/>
            <a:ext cx="8555990" cy="1002030"/>
          </a:xfrm>
          <a:prstGeom prst="rect">
            <a:avLst/>
          </a:prstGeom>
        </p:spPr>
        <p:txBody>
          <a:bodyPr wrap="square" lIns="0" tIns="0" rIns="0" bIns="0">
            <a:spAutoFit/>
          </a:bodyPr>
          <a:lstStyle>
            <a:lvl1pPr>
              <a:defRPr sz="3200" b="1" i="0">
                <a:solidFill>
                  <a:srgbClr val="178DBA"/>
                </a:solidFill>
                <a:latin typeface="Verdana"/>
                <a:cs typeface="Verdana"/>
              </a:defRPr>
            </a:lvl1pPr>
          </a:lstStyle>
          <a:p>
            <a:endParaRPr/>
          </a:p>
        </p:txBody>
      </p:sp>
      <p:sp>
        <p:nvSpPr>
          <p:cNvPr id="3" name="Holder 3"/>
          <p:cNvSpPr>
            <a:spLocks noGrp="1"/>
          </p:cNvSpPr>
          <p:nvPr>
            <p:ph type="body" idx="1"/>
          </p:nvPr>
        </p:nvSpPr>
        <p:spPr>
          <a:xfrm>
            <a:off x="2363470" y="1513713"/>
            <a:ext cx="5480684" cy="4528820"/>
          </a:xfrm>
          <a:prstGeom prst="rect">
            <a:avLst/>
          </a:prstGeom>
        </p:spPr>
        <p:txBody>
          <a:bodyPr wrap="square" lIns="0" tIns="0" rIns="0" bIns="0">
            <a:spAutoFit/>
          </a:bodyPr>
          <a:lstStyle>
            <a:lvl1pPr>
              <a:defRPr sz="2900" b="1" i="0">
                <a:solidFill>
                  <a:srgbClr val="178DBA"/>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6/4/2022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13.jpg"/><Relationship Id="rId17" Type="http://schemas.openxmlformats.org/officeDocument/2006/relationships/image" Target="../media/image17.png"/><Relationship Id="rId2" Type="http://schemas.openxmlformats.org/officeDocument/2006/relationships/image" Target="../media/image3.png"/><Relationship Id="rId16" Type="http://schemas.openxmlformats.org/officeDocument/2006/relationships/hyperlink" Target="http://www.youtube.com/bmdersleri" TargetMode="External"/><Relationship Id="rId20"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RGa4HJutK48" TargetMode="External"/><Relationship Id="rId3" Type="http://schemas.openxmlformats.org/officeDocument/2006/relationships/image" Target="../media/image22.png"/><Relationship Id="rId7" Type="http://schemas.openxmlformats.org/officeDocument/2006/relationships/hyperlink" Target="https://www.youtube.com/playlist?list=PLNRtC6HXL3EDnn4naNGqlQSFqGyMXXWow" TargetMode="External"/><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hyperlink" Target="https://flutter.dev/?gclid=Cj0KCQjwqPGUBhDwARIsANNwjV7_JsaY6WM0xJIdUj5CCNh7GdIo5vEDbnXVT1w5ryGWA0cHDgVrAasaAsEiEALw_wcB&amp;gclsrc=aw.ds" TargetMode="External"/><Relationship Id="rId5" Type="http://schemas.openxmlformats.org/officeDocument/2006/relationships/hyperlink" Target="https://www.uplabs.com/" TargetMode="External"/><Relationship Id="rId4" Type="http://schemas.openxmlformats.org/officeDocument/2006/relationships/hyperlink" Target="https://www.youtube.com/watch?v=WDilDtmV5dc&amp;list=PLRzodrm7Zy5Epz_i7YCbD_B_Cmq4dTcI5"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0.png"/><Relationship Id="rId3" Type="http://schemas.openxmlformats.org/officeDocument/2006/relationships/image" Target="../media/image52.png"/><Relationship Id="rId7" Type="http://schemas.openxmlformats.org/officeDocument/2006/relationships/image" Target="../media/image13.jpg"/><Relationship Id="rId12" Type="http://schemas.openxmlformats.org/officeDocument/2006/relationships/image" Target="../media/image17.png"/><Relationship Id="rId2" Type="http://schemas.openxmlformats.org/officeDocument/2006/relationships/image" Target="../media/image51.png"/><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hyperlink" Target="mailto:ismkir@gmail.com" TargetMode="External"/><Relationship Id="rId11" Type="http://schemas.openxmlformats.org/officeDocument/2006/relationships/hyperlink" Target="http://www.youtube.com/bmdersleri" TargetMode="External"/><Relationship Id="rId5" Type="http://schemas.openxmlformats.org/officeDocument/2006/relationships/image" Target="../media/image54.png"/><Relationship Id="rId15" Type="http://schemas.openxmlformats.org/officeDocument/2006/relationships/image" Target="../media/image18.png"/><Relationship Id="rId10" Type="http://schemas.openxmlformats.org/officeDocument/2006/relationships/image" Target="../media/image16.png"/><Relationship Id="rId4" Type="http://schemas.openxmlformats.org/officeDocument/2006/relationships/image" Target="../media/image53.png"/><Relationship Id="rId9" Type="http://schemas.openxmlformats.org/officeDocument/2006/relationships/image" Target="../media/image15.pn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23588"/>
            <a:ext cx="1743075" cy="779145"/>
          </a:xfrm>
          <a:custGeom>
            <a:avLst/>
            <a:gdLst/>
            <a:ahLst/>
            <a:cxnLst/>
            <a:rect l="l" t="t" r="r" b="b"/>
            <a:pathLst>
              <a:path w="1743075" h="779145">
                <a:moveTo>
                  <a:pt x="1346200" y="0"/>
                </a:moveTo>
                <a:lnTo>
                  <a:pt x="0" y="0"/>
                </a:lnTo>
                <a:lnTo>
                  <a:pt x="0" y="778763"/>
                </a:lnTo>
                <a:lnTo>
                  <a:pt x="1346200" y="778763"/>
                </a:lnTo>
                <a:lnTo>
                  <a:pt x="1355891" y="777956"/>
                </a:lnTo>
                <a:lnTo>
                  <a:pt x="1363821" y="775827"/>
                </a:lnTo>
                <a:lnTo>
                  <a:pt x="1369988" y="772816"/>
                </a:lnTo>
                <a:lnTo>
                  <a:pt x="1374394" y="769366"/>
                </a:lnTo>
                <a:lnTo>
                  <a:pt x="1374394" y="764667"/>
                </a:lnTo>
                <a:lnTo>
                  <a:pt x="1379093" y="764667"/>
                </a:lnTo>
                <a:lnTo>
                  <a:pt x="1735582" y="408178"/>
                </a:lnTo>
                <a:lnTo>
                  <a:pt x="1740868" y="399587"/>
                </a:lnTo>
                <a:lnTo>
                  <a:pt x="1742630" y="388794"/>
                </a:lnTo>
                <a:lnTo>
                  <a:pt x="1740868" y="377120"/>
                </a:lnTo>
                <a:lnTo>
                  <a:pt x="1735582" y="365887"/>
                </a:lnTo>
                <a:lnTo>
                  <a:pt x="1379093" y="14097"/>
                </a:lnTo>
                <a:lnTo>
                  <a:pt x="1379093" y="9398"/>
                </a:lnTo>
                <a:lnTo>
                  <a:pt x="1374394" y="9398"/>
                </a:lnTo>
                <a:lnTo>
                  <a:pt x="1369988" y="5947"/>
                </a:lnTo>
                <a:lnTo>
                  <a:pt x="1363821" y="2936"/>
                </a:lnTo>
                <a:lnTo>
                  <a:pt x="1355891" y="807"/>
                </a:lnTo>
                <a:lnTo>
                  <a:pt x="1346200" y="0"/>
                </a:lnTo>
                <a:close/>
              </a:path>
            </a:pathLst>
          </a:custGeom>
          <a:solidFill>
            <a:srgbClr val="353535"/>
          </a:solidFill>
        </p:spPr>
        <p:txBody>
          <a:bodyPr wrap="square" lIns="0" tIns="0" rIns="0" bIns="0" rtlCol="0"/>
          <a:lstStyle/>
          <a:p>
            <a:endParaRPr/>
          </a:p>
        </p:txBody>
      </p:sp>
      <p:grpSp>
        <p:nvGrpSpPr>
          <p:cNvPr id="3" name="object 3"/>
          <p:cNvGrpSpPr/>
          <p:nvPr/>
        </p:nvGrpSpPr>
        <p:grpSpPr>
          <a:xfrm>
            <a:off x="5466588" y="4393696"/>
            <a:ext cx="6075045" cy="2342515"/>
            <a:chOff x="5466588" y="4393696"/>
            <a:chExt cx="6075045" cy="2342515"/>
          </a:xfrm>
        </p:grpSpPr>
        <p:sp>
          <p:nvSpPr>
            <p:cNvPr id="4" name="object 4"/>
            <p:cNvSpPr/>
            <p:nvPr/>
          </p:nvSpPr>
          <p:spPr>
            <a:xfrm>
              <a:off x="5466588" y="4393696"/>
              <a:ext cx="6074664" cy="23423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19928" y="4408931"/>
              <a:ext cx="5972556" cy="2240280"/>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989707" y="2878835"/>
            <a:ext cx="6377940" cy="508634"/>
            <a:chOff x="2989707" y="2878835"/>
            <a:chExt cx="6377940" cy="508634"/>
          </a:xfrm>
        </p:grpSpPr>
        <p:sp>
          <p:nvSpPr>
            <p:cNvPr id="7" name="object 7"/>
            <p:cNvSpPr/>
            <p:nvPr/>
          </p:nvSpPr>
          <p:spPr>
            <a:xfrm>
              <a:off x="2996184" y="2886455"/>
              <a:ext cx="6371082" cy="50063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989707" y="2878835"/>
              <a:ext cx="6351016" cy="481457"/>
            </a:xfrm>
            <a:prstGeom prst="rect">
              <a:avLst/>
            </a:prstGeom>
            <a:blipFill>
              <a:blip r:embed="rId5" cstate="print"/>
              <a:stretch>
                <a:fillRect/>
              </a:stretch>
            </a:blipFill>
          </p:spPr>
          <p:txBody>
            <a:bodyPr wrap="square" lIns="0" tIns="0" rIns="0" bIns="0" rtlCol="0"/>
            <a:lstStyle/>
            <a:p>
              <a:endParaRPr/>
            </a:p>
          </p:txBody>
        </p:sp>
      </p:grpSp>
      <p:grpSp>
        <p:nvGrpSpPr>
          <p:cNvPr id="9" name="object 9"/>
          <p:cNvGrpSpPr/>
          <p:nvPr/>
        </p:nvGrpSpPr>
        <p:grpSpPr>
          <a:xfrm>
            <a:off x="4817617" y="3488435"/>
            <a:ext cx="1253490" cy="592455"/>
            <a:chOff x="4817617" y="3488435"/>
            <a:chExt cx="1253490" cy="592455"/>
          </a:xfrm>
        </p:grpSpPr>
        <p:sp>
          <p:nvSpPr>
            <p:cNvPr id="10" name="object 10"/>
            <p:cNvSpPr/>
            <p:nvPr/>
          </p:nvSpPr>
          <p:spPr>
            <a:xfrm>
              <a:off x="4824983" y="3496055"/>
              <a:ext cx="1245869" cy="584453"/>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4817617" y="3488435"/>
              <a:ext cx="1227582" cy="566419"/>
            </a:xfrm>
            <a:prstGeom prst="rect">
              <a:avLst/>
            </a:prstGeom>
            <a:blipFill>
              <a:blip r:embed="rId7" cstate="print"/>
              <a:stretch>
                <a:fillRect/>
              </a:stretch>
            </a:blipFill>
          </p:spPr>
          <p:txBody>
            <a:bodyPr wrap="square" lIns="0" tIns="0" rIns="0" bIns="0" rtlCol="0"/>
            <a:lstStyle/>
            <a:p>
              <a:endParaRPr/>
            </a:p>
          </p:txBody>
        </p:sp>
      </p:grpSp>
      <p:grpSp>
        <p:nvGrpSpPr>
          <p:cNvPr id="12" name="object 12"/>
          <p:cNvGrpSpPr/>
          <p:nvPr/>
        </p:nvGrpSpPr>
        <p:grpSpPr>
          <a:xfrm>
            <a:off x="6248527" y="3488435"/>
            <a:ext cx="1276350" cy="508634"/>
            <a:chOff x="6248527" y="3488435"/>
            <a:chExt cx="1276350" cy="508634"/>
          </a:xfrm>
        </p:grpSpPr>
        <p:sp>
          <p:nvSpPr>
            <p:cNvPr id="13" name="object 13"/>
            <p:cNvSpPr/>
            <p:nvPr/>
          </p:nvSpPr>
          <p:spPr>
            <a:xfrm>
              <a:off x="6256020" y="3496055"/>
              <a:ext cx="1268729" cy="500634"/>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6253099" y="3493007"/>
              <a:ext cx="1241425" cy="472440"/>
            </a:xfrm>
            <a:custGeom>
              <a:avLst/>
              <a:gdLst/>
              <a:ahLst/>
              <a:cxnLst/>
              <a:rect l="l" t="t" r="r" b="b"/>
              <a:pathLst>
                <a:path w="1241425" h="472439">
                  <a:moveTo>
                    <a:pt x="696722" y="98551"/>
                  </a:moveTo>
                  <a:lnTo>
                    <a:pt x="623189" y="98551"/>
                  </a:lnTo>
                  <a:lnTo>
                    <a:pt x="623189" y="463041"/>
                  </a:lnTo>
                  <a:lnTo>
                    <a:pt x="692657" y="463041"/>
                  </a:lnTo>
                  <a:lnTo>
                    <a:pt x="692657" y="308736"/>
                  </a:lnTo>
                  <a:lnTo>
                    <a:pt x="774510" y="308736"/>
                  </a:lnTo>
                  <a:lnTo>
                    <a:pt x="770381" y="300989"/>
                  </a:lnTo>
                  <a:lnTo>
                    <a:pt x="786641" y="294060"/>
                  </a:lnTo>
                  <a:lnTo>
                    <a:pt x="800734" y="285654"/>
                  </a:lnTo>
                  <a:lnTo>
                    <a:pt x="812637" y="275772"/>
                  </a:lnTo>
                  <a:lnTo>
                    <a:pt x="822325" y="264413"/>
                  </a:lnTo>
                  <a:lnTo>
                    <a:pt x="829845" y="251652"/>
                  </a:lnTo>
                  <a:lnTo>
                    <a:pt x="833859" y="241045"/>
                  </a:lnTo>
                  <a:lnTo>
                    <a:pt x="692657" y="241045"/>
                  </a:lnTo>
                  <a:lnTo>
                    <a:pt x="692657" y="166242"/>
                  </a:lnTo>
                  <a:lnTo>
                    <a:pt x="833557" y="166242"/>
                  </a:lnTo>
                  <a:lnTo>
                    <a:pt x="830810" y="158230"/>
                  </a:lnTo>
                  <a:lnTo>
                    <a:pt x="805862" y="123729"/>
                  </a:lnTo>
                  <a:lnTo>
                    <a:pt x="767748" y="104606"/>
                  </a:lnTo>
                  <a:lnTo>
                    <a:pt x="724747" y="99220"/>
                  </a:lnTo>
                  <a:lnTo>
                    <a:pt x="696722" y="98551"/>
                  </a:lnTo>
                  <a:close/>
                </a:path>
                <a:path w="1241425" h="472439">
                  <a:moveTo>
                    <a:pt x="774510" y="308736"/>
                  </a:moveTo>
                  <a:lnTo>
                    <a:pt x="699007" y="308736"/>
                  </a:lnTo>
                  <a:lnTo>
                    <a:pt x="780923" y="463041"/>
                  </a:lnTo>
                  <a:lnTo>
                    <a:pt x="856742" y="463041"/>
                  </a:lnTo>
                  <a:lnTo>
                    <a:pt x="774510" y="308736"/>
                  </a:lnTo>
                  <a:close/>
                </a:path>
                <a:path w="1241425" h="472439">
                  <a:moveTo>
                    <a:pt x="833557" y="166242"/>
                  </a:moveTo>
                  <a:lnTo>
                    <a:pt x="711580" y="166242"/>
                  </a:lnTo>
                  <a:lnTo>
                    <a:pt x="724374" y="166481"/>
                  </a:lnTo>
                  <a:lnTo>
                    <a:pt x="734964" y="167195"/>
                  </a:lnTo>
                  <a:lnTo>
                    <a:pt x="766191" y="182752"/>
                  </a:lnTo>
                  <a:lnTo>
                    <a:pt x="770381" y="188594"/>
                  </a:lnTo>
                  <a:lnTo>
                    <a:pt x="772414" y="195579"/>
                  </a:lnTo>
                  <a:lnTo>
                    <a:pt x="772339" y="204342"/>
                  </a:lnTo>
                  <a:lnTo>
                    <a:pt x="771630" y="212836"/>
                  </a:lnTo>
                  <a:lnTo>
                    <a:pt x="742267" y="238871"/>
                  </a:lnTo>
                  <a:lnTo>
                    <a:pt x="714375" y="241045"/>
                  </a:lnTo>
                  <a:lnTo>
                    <a:pt x="833859" y="241045"/>
                  </a:lnTo>
                  <a:lnTo>
                    <a:pt x="835247" y="237378"/>
                  </a:lnTo>
                  <a:lnTo>
                    <a:pt x="838505" y="221605"/>
                  </a:lnTo>
                  <a:lnTo>
                    <a:pt x="839597" y="204342"/>
                  </a:lnTo>
                  <a:lnTo>
                    <a:pt x="838620" y="187844"/>
                  </a:lnTo>
                  <a:lnTo>
                    <a:pt x="835691" y="172465"/>
                  </a:lnTo>
                  <a:lnTo>
                    <a:pt x="833557" y="166242"/>
                  </a:lnTo>
                  <a:close/>
                </a:path>
                <a:path w="1241425" h="472439">
                  <a:moveTo>
                    <a:pt x="82168" y="98551"/>
                  </a:moveTo>
                  <a:lnTo>
                    <a:pt x="0" y="98551"/>
                  </a:lnTo>
                  <a:lnTo>
                    <a:pt x="0" y="463041"/>
                  </a:lnTo>
                  <a:lnTo>
                    <a:pt x="83438" y="463041"/>
                  </a:lnTo>
                  <a:lnTo>
                    <a:pt x="116230" y="462492"/>
                  </a:lnTo>
                  <a:lnTo>
                    <a:pt x="166002" y="458059"/>
                  </a:lnTo>
                  <a:lnTo>
                    <a:pt x="210724" y="441642"/>
                  </a:lnTo>
                  <a:lnTo>
                    <a:pt x="247987" y="409513"/>
                  </a:lnTo>
                  <a:lnTo>
                    <a:pt x="258401" y="395477"/>
                  </a:lnTo>
                  <a:lnTo>
                    <a:pt x="68961" y="395477"/>
                  </a:lnTo>
                  <a:lnTo>
                    <a:pt x="68961" y="165480"/>
                  </a:lnTo>
                  <a:lnTo>
                    <a:pt x="252997" y="165480"/>
                  </a:lnTo>
                  <a:lnTo>
                    <a:pt x="250570" y="161724"/>
                  </a:lnTo>
                  <a:lnTo>
                    <a:pt x="218757" y="129668"/>
                  </a:lnTo>
                  <a:lnTo>
                    <a:pt x="178413" y="109642"/>
                  </a:lnTo>
                  <a:lnTo>
                    <a:pt x="119393" y="99788"/>
                  </a:lnTo>
                  <a:lnTo>
                    <a:pt x="82168" y="98551"/>
                  </a:lnTo>
                  <a:close/>
                </a:path>
                <a:path w="1241425" h="472439">
                  <a:moveTo>
                    <a:pt x="252997" y="165480"/>
                  </a:moveTo>
                  <a:lnTo>
                    <a:pt x="92455" y="165480"/>
                  </a:lnTo>
                  <a:lnTo>
                    <a:pt x="122551" y="167270"/>
                  </a:lnTo>
                  <a:lnTo>
                    <a:pt x="148240" y="172656"/>
                  </a:lnTo>
                  <a:lnTo>
                    <a:pt x="186309" y="194309"/>
                  </a:lnTo>
                  <a:lnTo>
                    <a:pt x="210708" y="232806"/>
                  </a:lnTo>
                  <a:lnTo>
                    <a:pt x="218821" y="284352"/>
                  </a:lnTo>
                  <a:lnTo>
                    <a:pt x="217965" y="302454"/>
                  </a:lnTo>
                  <a:lnTo>
                    <a:pt x="205231" y="347852"/>
                  </a:lnTo>
                  <a:lnTo>
                    <a:pt x="180371" y="378124"/>
                  </a:lnTo>
                  <a:lnTo>
                    <a:pt x="142160" y="392731"/>
                  </a:lnTo>
                  <a:lnTo>
                    <a:pt x="101091" y="395477"/>
                  </a:lnTo>
                  <a:lnTo>
                    <a:pt x="258401" y="395477"/>
                  </a:lnTo>
                  <a:lnTo>
                    <a:pt x="281049" y="345277"/>
                  </a:lnTo>
                  <a:lnTo>
                    <a:pt x="288045" y="306518"/>
                  </a:lnTo>
                  <a:lnTo>
                    <a:pt x="288925" y="285876"/>
                  </a:lnTo>
                  <a:lnTo>
                    <a:pt x="287373" y="257184"/>
                  </a:lnTo>
                  <a:lnTo>
                    <a:pt x="282701" y="230362"/>
                  </a:lnTo>
                  <a:lnTo>
                    <a:pt x="274887" y="205420"/>
                  </a:lnTo>
                  <a:lnTo>
                    <a:pt x="263905" y="182371"/>
                  </a:lnTo>
                  <a:lnTo>
                    <a:pt x="252997" y="165480"/>
                  </a:lnTo>
                  <a:close/>
                </a:path>
                <a:path w="1241425" h="472439">
                  <a:moveTo>
                    <a:pt x="1240281" y="98551"/>
                  </a:moveTo>
                  <a:lnTo>
                    <a:pt x="1171321" y="98551"/>
                  </a:lnTo>
                  <a:lnTo>
                    <a:pt x="1171321" y="463041"/>
                  </a:lnTo>
                  <a:lnTo>
                    <a:pt x="1240281" y="463041"/>
                  </a:lnTo>
                  <a:lnTo>
                    <a:pt x="1240281" y="98551"/>
                  </a:lnTo>
                  <a:close/>
                </a:path>
                <a:path w="1241425" h="472439">
                  <a:moveTo>
                    <a:pt x="554101" y="98551"/>
                  </a:moveTo>
                  <a:lnTo>
                    <a:pt x="355092" y="98551"/>
                  </a:lnTo>
                  <a:lnTo>
                    <a:pt x="355092" y="463041"/>
                  </a:lnTo>
                  <a:lnTo>
                    <a:pt x="554101" y="463041"/>
                  </a:lnTo>
                  <a:lnTo>
                    <a:pt x="554101" y="394969"/>
                  </a:lnTo>
                  <a:lnTo>
                    <a:pt x="424052" y="394969"/>
                  </a:lnTo>
                  <a:lnTo>
                    <a:pt x="424052" y="299084"/>
                  </a:lnTo>
                  <a:lnTo>
                    <a:pt x="554101" y="299084"/>
                  </a:lnTo>
                  <a:lnTo>
                    <a:pt x="554101" y="232409"/>
                  </a:lnTo>
                  <a:lnTo>
                    <a:pt x="424052" y="232409"/>
                  </a:lnTo>
                  <a:lnTo>
                    <a:pt x="424052" y="166496"/>
                  </a:lnTo>
                  <a:lnTo>
                    <a:pt x="554101" y="166496"/>
                  </a:lnTo>
                  <a:lnTo>
                    <a:pt x="554101" y="98551"/>
                  </a:lnTo>
                  <a:close/>
                </a:path>
                <a:path w="1241425" h="472439">
                  <a:moveTo>
                    <a:pt x="939546" y="358012"/>
                  </a:moveTo>
                  <a:lnTo>
                    <a:pt x="881126" y="393191"/>
                  </a:lnTo>
                  <a:lnTo>
                    <a:pt x="891936" y="412291"/>
                  </a:lnTo>
                  <a:lnTo>
                    <a:pt x="903795" y="428640"/>
                  </a:lnTo>
                  <a:lnTo>
                    <a:pt x="945753" y="461490"/>
                  </a:lnTo>
                  <a:lnTo>
                    <a:pt x="998474" y="472312"/>
                  </a:lnTo>
                  <a:lnTo>
                    <a:pt x="1022240" y="470479"/>
                  </a:lnTo>
                  <a:lnTo>
                    <a:pt x="1062678" y="455810"/>
                  </a:lnTo>
                  <a:lnTo>
                    <a:pt x="1092948" y="427406"/>
                  </a:lnTo>
                  <a:lnTo>
                    <a:pt x="1103659" y="406399"/>
                  </a:lnTo>
                  <a:lnTo>
                    <a:pt x="999998" y="406399"/>
                  </a:lnTo>
                  <a:lnTo>
                    <a:pt x="983426" y="403375"/>
                  </a:lnTo>
                  <a:lnTo>
                    <a:pt x="967819" y="394303"/>
                  </a:lnTo>
                  <a:lnTo>
                    <a:pt x="953188" y="379182"/>
                  </a:lnTo>
                  <a:lnTo>
                    <a:pt x="939546" y="358012"/>
                  </a:lnTo>
                  <a:close/>
                </a:path>
                <a:path w="1241425" h="472439">
                  <a:moveTo>
                    <a:pt x="998474" y="89407"/>
                  </a:moveTo>
                  <a:lnTo>
                    <a:pt x="959421" y="96186"/>
                  </a:lnTo>
                  <a:lnTo>
                    <a:pt x="927226" y="116585"/>
                  </a:lnTo>
                  <a:lnTo>
                    <a:pt x="900080" y="163323"/>
                  </a:lnTo>
                  <a:lnTo>
                    <a:pt x="898271" y="181609"/>
                  </a:lnTo>
                  <a:lnTo>
                    <a:pt x="899364" y="194754"/>
                  </a:lnTo>
                  <a:lnTo>
                    <a:pt x="915670" y="234187"/>
                  </a:lnTo>
                  <a:lnTo>
                    <a:pt x="943578" y="266191"/>
                  </a:lnTo>
                  <a:lnTo>
                    <a:pt x="1006871" y="321177"/>
                  </a:lnTo>
                  <a:lnTo>
                    <a:pt x="1018349" y="331454"/>
                  </a:lnTo>
                  <a:lnTo>
                    <a:pt x="1041697" y="365664"/>
                  </a:lnTo>
                  <a:lnTo>
                    <a:pt x="1042289" y="371855"/>
                  </a:lnTo>
                  <a:lnTo>
                    <a:pt x="1041527" y="378501"/>
                  </a:lnTo>
                  <a:lnTo>
                    <a:pt x="1008594" y="405737"/>
                  </a:lnTo>
                  <a:lnTo>
                    <a:pt x="999998" y="406399"/>
                  </a:lnTo>
                  <a:lnTo>
                    <a:pt x="1103659" y="406399"/>
                  </a:lnTo>
                  <a:lnTo>
                    <a:pt x="1108430" y="390362"/>
                  </a:lnTo>
                  <a:lnTo>
                    <a:pt x="1110360" y="368934"/>
                  </a:lnTo>
                  <a:lnTo>
                    <a:pt x="1109813" y="357626"/>
                  </a:lnTo>
                  <a:lnTo>
                    <a:pt x="1096432" y="316555"/>
                  </a:lnTo>
                  <a:lnTo>
                    <a:pt x="1071626" y="285622"/>
                  </a:lnTo>
                  <a:lnTo>
                    <a:pt x="1041425" y="258887"/>
                  </a:lnTo>
                  <a:lnTo>
                    <a:pt x="1023493" y="243839"/>
                  </a:lnTo>
                  <a:lnTo>
                    <a:pt x="1004391" y="227409"/>
                  </a:lnTo>
                  <a:lnTo>
                    <a:pt x="972566" y="196976"/>
                  </a:lnTo>
                  <a:lnTo>
                    <a:pt x="966470" y="185673"/>
                  </a:lnTo>
                  <a:lnTo>
                    <a:pt x="966470" y="173481"/>
                  </a:lnTo>
                  <a:lnTo>
                    <a:pt x="969264" y="168020"/>
                  </a:lnTo>
                  <a:lnTo>
                    <a:pt x="975105" y="163067"/>
                  </a:lnTo>
                  <a:lnTo>
                    <a:pt x="980948" y="158241"/>
                  </a:lnTo>
                  <a:lnTo>
                    <a:pt x="988314" y="155828"/>
                  </a:lnTo>
                  <a:lnTo>
                    <a:pt x="1095117" y="155828"/>
                  </a:lnTo>
                  <a:lnTo>
                    <a:pt x="1103883" y="148081"/>
                  </a:lnTo>
                  <a:lnTo>
                    <a:pt x="1076150" y="119887"/>
                  </a:lnTo>
                  <a:lnTo>
                    <a:pt x="1037943" y="96480"/>
                  </a:lnTo>
                  <a:lnTo>
                    <a:pt x="1011947" y="90193"/>
                  </a:lnTo>
                  <a:lnTo>
                    <a:pt x="998474" y="89407"/>
                  </a:lnTo>
                  <a:close/>
                </a:path>
                <a:path w="1241425" h="472439">
                  <a:moveTo>
                    <a:pt x="1095117" y="155828"/>
                  </a:moveTo>
                  <a:lnTo>
                    <a:pt x="997457" y="155828"/>
                  </a:lnTo>
                  <a:lnTo>
                    <a:pt x="1011410" y="158184"/>
                  </a:lnTo>
                  <a:lnTo>
                    <a:pt x="1025255" y="165242"/>
                  </a:lnTo>
                  <a:lnTo>
                    <a:pt x="1038981" y="176992"/>
                  </a:lnTo>
                  <a:lnTo>
                    <a:pt x="1052576" y="193420"/>
                  </a:lnTo>
                  <a:lnTo>
                    <a:pt x="1095117" y="155828"/>
                  </a:lnTo>
                  <a:close/>
                </a:path>
                <a:path w="1241425" h="472439">
                  <a:moveTo>
                    <a:pt x="1205737" y="0"/>
                  </a:moveTo>
                  <a:lnTo>
                    <a:pt x="1172940" y="21828"/>
                  </a:lnTo>
                  <a:lnTo>
                    <a:pt x="1170304" y="35432"/>
                  </a:lnTo>
                  <a:lnTo>
                    <a:pt x="1170967" y="42578"/>
                  </a:lnTo>
                  <a:lnTo>
                    <a:pt x="1198739" y="70457"/>
                  </a:lnTo>
                  <a:lnTo>
                    <a:pt x="1205737" y="71119"/>
                  </a:lnTo>
                  <a:lnTo>
                    <a:pt x="1212901" y="70457"/>
                  </a:lnTo>
                  <a:lnTo>
                    <a:pt x="1240780" y="42578"/>
                  </a:lnTo>
                  <a:lnTo>
                    <a:pt x="1241425" y="35432"/>
                  </a:lnTo>
                  <a:lnTo>
                    <a:pt x="1240780" y="28362"/>
                  </a:lnTo>
                  <a:lnTo>
                    <a:pt x="1212901" y="644"/>
                  </a:lnTo>
                  <a:lnTo>
                    <a:pt x="1205737" y="0"/>
                  </a:lnTo>
                  <a:close/>
                </a:path>
              </a:pathLst>
            </a:custGeom>
            <a:solidFill>
              <a:srgbClr val="000000"/>
            </a:solidFill>
          </p:spPr>
          <p:txBody>
            <a:bodyPr wrap="square" lIns="0" tIns="0" rIns="0" bIns="0" rtlCol="0"/>
            <a:lstStyle/>
            <a:p>
              <a:endParaRPr/>
            </a:p>
          </p:txBody>
        </p:sp>
        <p:sp>
          <p:nvSpPr>
            <p:cNvPr id="15" name="object 15"/>
            <p:cNvSpPr/>
            <p:nvPr/>
          </p:nvSpPr>
          <p:spPr>
            <a:xfrm>
              <a:off x="6941185" y="3654678"/>
              <a:ext cx="88900" cy="8394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6317488" y="3653916"/>
              <a:ext cx="159004" cy="239141"/>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6253099" y="3582415"/>
              <a:ext cx="1240790" cy="382905"/>
            </a:xfrm>
            <a:custGeom>
              <a:avLst/>
              <a:gdLst/>
              <a:ahLst/>
              <a:cxnLst/>
              <a:rect l="l" t="t" r="r" b="b"/>
              <a:pathLst>
                <a:path w="1240790" h="382904">
                  <a:moveTo>
                    <a:pt x="1171321" y="9144"/>
                  </a:moveTo>
                  <a:lnTo>
                    <a:pt x="1240281" y="9144"/>
                  </a:lnTo>
                  <a:lnTo>
                    <a:pt x="1240281" y="373634"/>
                  </a:lnTo>
                  <a:lnTo>
                    <a:pt x="1171321" y="373634"/>
                  </a:lnTo>
                  <a:lnTo>
                    <a:pt x="1171321" y="9144"/>
                  </a:lnTo>
                  <a:close/>
                </a:path>
                <a:path w="1240790" h="382904">
                  <a:moveTo>
                    <a:pt x="623189" y="9144"/>
                  </a:moveTo>
                  <a:lnTo>
                    <a:pt x="696722" y="9144"/>
                  </a:lnTo>
                  <a:lnTo>
                    <a:pt x="724747" y="9812"/>
                  </a:lnTo>
                  <a:lnTo>
                    <a:pt x="767748" y="15198"/>
                  </a:lnTo>
                  <a:lnTo>
                    <a:pt x="805862" y="34321"/>
                  </a:lnTo>
                  <a:lnTo>
                    <a:pt x="830810" y="68822"/>
                  </a:lnTo>
                  <a:lnTo>
                    <a:pt x="839597" y="114935"/>
                  </a:lnTo>
                  <a:lnTo>
                    <a:pt x="838505" y="132197"/>
                  </a:lnTo>
                  <a:lnTo>
                    <a:pt x="822325" y="175006"/>
                  </a:lnTo>
                  <a:lnTo>
                    <a:pt x="786641" y="204652"/>
                  </a:lnTo>
                  <a:lnTo>
                    <a:pt x="770381" y="211582"/>
                  </a:lnTo>
                  <a:lnTo>
                    <a:pt x="856742" y="373634"/>
                  </a:lnTo>
                  <a:lnTo>
                    <a:pt x="780923" y="373634"/>
                  </a:lnTo>
                  <a:lnTo>
                    <a:pt x="699007" y="219329"/>
                  </a:lnTo>
                  <a:lnTo>
                    <a:pt x="692657" y="219329"/>
                  </a:lnTo>
                  <a:lnTo>
                    <a:pt x="692657" y="373634"/>
                  </a:lnTo>
                  <a:lnTo>
                    <a:pt x="623189" y="373634"/>
                  </a:lnTo>
                  <a:lnTo>
                    <a:pt x="623189" y="9144"/>
                  </a:lnTo>
                  <a:close/>
                </a:path>
                <a:path w="1240790" h="382904">
                  <a:moveTo>
                    <a:pt x="355092" y="9144"/>
                  </a:moveTo>
                  <a:lnTo>
                    <a:pt x="554101" y="9144"/>
                  </a:lnTo>
                  <a:lnTo>
                    <a:pt x="554101" y="77089"/>
                  </a:lnTo>
                  <a:lnTo>
                    <a:pt x="424052" y="77089"/>
                  </a:lnTo>
                  <a:lnTo>
                    <a:pt x="424052" y="143002"/>
                  </a:lnTo>
                  <a:lnTo>
                    <a:pt x="554101" y="143002"/>
                  </a:lnTo>
                  <a:lnTo>
                    <a:pt x="554101" y="209677"/>
                  </a:lnTo>
                  <a:lnTo>
                    <a:pt x="424052" y="209677"/>
                  </a:lnTo>
                  <a:lnTo>
                    <a:pt x="424052" y="305562"/>
                  </a:lnTo>
                  <a:lnTo>
                    <a:pt x="554101" y="305562"/>
                  </a:lnTo>
                  <a:lnTo>
                    <a:pt x="554101" y="373634"/>
                  </a:lnTo>
                  <a:lnTo>
                    <a:pt x="355092" y="373634"/>
                  </a:lnTo>
                  <a:lnTo>
                    <a:pt x="355092" y="9144"/>
                  </a:lnTo>
                  <a:close/>
                </a:path>
                <a:path w="1240790" h="382904">
                  <a:moveTo>
                    <a:pt x="0" y="9144"/>
                  </a:moveTo>
                  <a:lnTo>
                    <a:pt x="82168" y="9144"/>
                  </a:lnTo>
                  <a:lnTo>
                    <a:pt x="119393" y="10380"/>
                  </a:lnTo>
                  <a:lnTo>
                    <a:pt x="178413" y="20234"/>
                  </a:lnTo>
                  <a:lnTo>
                    <a:pt x="218757" y="40260"/>
                  </a:lnTo>
                  <a:lnTo>
                    <a:pt x="250570" y="72316"/>
                  </a:lnTo>
                  <a:lnTo>
                    <a:pt x="274887" y="116012"/>
                  </a:lnTo>
                  <a:lnTo>
                    <a:pt x="287373" y="167776"/>
                  </a:lnTo>
                  <a:lnTo>
                    <a:pt x="288925" y="196469"/>
                  </a:lnTo>
                  <a:lnTo>
                    <a:pt x="288045" y="217110"/>
                  </a:lnTo>
                  <a:lnTo>
                    <a:pt x="281049" y="255869"/>
                  </a:lnTo>
                  <a:lnTo>
                    <a:pt x="258318" y="306212"/>
                  </a:lnTo>
                  <a:lnTo>
                    <a:pt x="223797" y="343277"/>
                  </a:lnTo>
                  <a:lnTo>
                    <a:pt x="183006" y="364744"/>
                  </a:lnTo>
                  <a:lnTo>
                    <a:pt x="143748" y="371427"/>
                  </a:lnTo>
                  <a:lnTo>
                    <a:pt x="83438" y="373634"/>
                  </a:lnTo>
                  <a:lnTo>
                    <a:pt x="0" y="373634"/>
                  </a:lnTo>
                  <a:lnTo>
                    <a:pt x="0" y="9144"/>
                  </a:lnTo>
                  <a:close/>
                </a:path>
                <a:path w="1240790" h="382904">
                  <a:moveTo>
                    <a:pt x="998474" y="0"/>
                  </a:moveTo>
                  <a:lnTo>
                    <a:pt x="1037943" y="7072"/>
                  </a:lnTo>
                  <a:lnTo>
                    <a:pt x="1076150" y="30480"/>
                  </a:lnTo>
                  <a:lnTo>
                    <a:pt x="1103883" y="58674"/>
                  </a:lnTo>
                  <a:lnTo>
                    <a:pt x="1052576" y="104013"/>
                  </a:lnTo>
                  <a:lnTo>
                    <a:pt x="1038981" y="87584"/>
                  </a:lnTo>
                  <a:lnTo>
                    <a:pt x="1025255" y="75834"/>
                  </a:lnTo>
                  <a:lnTo>
                    <a:pt x="1011410" y="68776"/>
                  </a:lnTo>
                  <a:lnTo>
                    <a:pt x="997457" y="66421"/>
                  </a:lnTo>
                  <a:lnTo>
                    <a:pt x="988314" y="66421"/>
                  </a:lnTo>
                  <a:lnTo>
                    <a:pt x="980948" y="68834"/>
                  </a:lnTo>
                  <a:lnTo>
                    <a:pt x="975105" y="73660"/>
                  </a:lnTo>
                  <a:lnTo>
                    <a:pt x="969264" y="78613"/>
                  </a:lnTo>
                  <a:lnTo>
                    <a:pt x="966470" y="84074"/>
                  </a:lnTo>
                  <a:lnTo>
                    <a:pt x="966470" y="90170"/>
                  </a:lnTo>
                  <a:lnTo>
                    <a:pt x="966470" y="96266"/>
                  </a:lnTo>
                  <a:lnTo>
                    <a:pt x="1004391" y="138001"/>
                  </a:lnTo>
                  <a:lnTo>
                    <a:pt x="1041425" y="169479"/>
                  </a:lnTo>
                  <a:lnTo>
                    <a:pt x="1055417" y="181467"/>
                  </a:lnTo>
                  <a:lnTo>
                    <a:pt x="1089707" y="217074"/>
                  </a:lnTo>
                  <a:lnTo>
                    <a:pt x="1108170" y="257349"/>
                  </a:lnTo>
                  <a:lnTo>
                    <a:pt x="1110360" y="279527"/>
                  </a:lnTo>
                  <a:lnTo>
                    <a:pt x="1108430" y="300954"/>
                  </a:lnTo>
                  <a:lnTo>
                    <a:pt x="1092948" y="337998"/>
                  </a:lnTo>
                  <a:lnTo>
                    <a:pt x="1062678" y="366402"/>
                  </a:lnTo>
                  <a:lnTo>
                    <a:pt x="1022240" y="381071"/>
                  </a:lnTo>
                  <a:lnTo>
                    <a:pt x="998474" y="382905"/>
                  </a:lnTo>
                  <a:lnTo>
                    <a:pt x="979662" y="381694"/>
                  </a:lnTo>
                  <a:lnTo>
                    <a:pt x="930655" y="363728"/>
                  </a:lnTo>
                  <a:lnTo>
                    <a:pt x="891936" y="322883"/>
                  </a:lnTo>
                  <a:lnTo>
                    <a:pt x="881126" y="303784"/>
                  </a:lnTo>
                  <a:lnTo>
                    <a:pt x="939546" y="268605"/>
                  </a:lnTo>
                  <a:lnTo>
                    <a:pt x="953188" y="289774"/>
                  </a:lnTo>
                  <a:lnTo>
                    <a:pt x="967819" y="304895"/>
                  </a:lnTo>
                  <a:lnTo>
                    <a:pt x="983426" y="313967"/>
                  </a:lnTo>
                  <a:lnTo>
                    <a:pt x="999998" y="316992"/>
                  </a:lnTo>
                  <a:lnTo>
                    <a:pt x="1008594" y="316329"/>
                  </a:lnTo>
                  <a:lnTo>
                    <a:pt x="1041527" y="289093"/>
                  </a:lnTo>
                  <a:lnTo>
                    <a:pt x="1042289" y="282448"/>
                  </a:lnTo>
                  <a:lnTo>
                    <a:pt x="1041697" y="276256"/>
                  </a:lnTo>
                  <a:lnTo>
                    <a:pt x="1018349" y="242046"/>
                  </a:lnTo>
                  <a:lnTo>
                    <a:pt x="992631" y="219837"/>
                  </a:lnTo>
                  <a:lnTo>
                    <a:pt x="965461" y="196929"/>
                  </a:lnTo>
                  <a:lnTo>
                    <a:pt x="926980" y="159400"/>
                  </a:lnTo>
                  <a:lnTo>
                    <a:pt x="902636" y="118491"/>
                  </a:lnTo>
                  <a:lnTo>
                    <a:pt x="898271" y="92202"/>
                  </a:lnTo>
                  <a:lnTo>
                    <a:pt x="900080" y="73915"/>
                  </a:lnTo>
                  <a:lnTo>
                    <a:pt x="927226" y="27178"/>
                  </a:lnTo>
                  <a:lnTo>
                    <a:pt x="959421" y="6778"/>
                  </a:lnTo>
                  <a:lnTo>
                    <a:pt x="978090" y="1692"/>
                  </a:lnTo>
                  <a:lnTo>
                    <a:pt x="998474" y="0"/>
                  </a:lnTo>
                  <a:close/>
                </a:path>
              </a:pathLst>
            </a:custGeom>
            <a:ln w="9144">
              <a:solidFill>
                <a:srgbClr val="FFFFFF"/>
              </a:solidFill>
            </a:ln>
          </p:spPr>
          <p:txBody>
            <a:bodyPr wrap="square" lIns="0" tIns="0" rIns="0" bIns="0" rtlCol="0"/>
            <a:lstStyle/>
            <a:p>
              <a:endParaRPr/>
            </a:p>
          </p:txBody>
        </p:sp>
        <p:sp>
          <p:nvSpPr>
            <p:cNvPr id="18" name="object 18"/>
            <p:cNvSpPr/>
            <p:nvPr/>
          </p:nvSpPr>
          <p:spPr>
            <a:xfrm>
              <a:off x="7418832" y="3488435"/>
              <a:ext cx="80264" cy="80263"/>
            </a:xfrm>
            <a:prstGeom prst="rect">
              <a:avLst/>
            </a:prstGeom>
            <a:blipFill>
              <a:blip r:embed="rId11" cstate="print"/>
              <a:stretch>
                <a:fillRect/>
              </a:stretch>
            </a:blipFill>
          </p:spPr>
          <p:txBody>
            <a:bodyPr wrap="square" lIns="0" tIns="0" rIns="0" bIns="0" rtlCol="0"/>
            <a:lstStyle/>
            <a:p>
              <a:endParaRPr/>
            </a:p>
          </p:txBody>
        </p:sp>
      </p:grpSp>
      <p:sp>
        <p:nvSpPr>
          <p:cNvPr id="19" name="object 19"/>
          <p:cNvSpPr txBox="1"/>
          <p:nvPr/>
        </p:nvSpPr>
        <p:spPr>
          <a:xfrm>
            <a:off x="1064767" y="4541901"/>
            <a:ext cx="167005" cy="330835"/>
          </a:xfrm>
          <a:prstGeom prst="rect">
            <a:avLst/>
          </a:prstGeom>
        </p:spPr>
        <p:txBody>
          <a:bodyPr vert="horz" wrap="square" lIns="0" tIns="12700" rIns="0" bIns="0" rtlCol="0">
            <a:spAutoFit/>
          </a:bodyPr>
          <a:lstStyle/>
          <a:p>
            <a:pPr marL="12700">
              <a:lnSpc>
                <a:spcPct val="100000"/>
              </a:lnSpc>
              <a:spcBef>
                <a:spcPts val="100"/>
              </a:spcBef>
            </a:pPr>
            <a:r>
              <a:rPr sz="2000" spc="-165" dirty="0">
                <a:solidFill>
                  <a:srgbClr val="FDFFFF"/>
                </a:solidFill>
                <a:latin typeface="Verdana"/>
                <a:cs typeface="Verdana"/>
              </a:rPr>
              <a:t>1</a:t>
            </a:r>
            <a:endParaRPr sz="2000">
              <a:latin typeface="Verdana"/>
              <a:cs typeface="Verdana"/>
            </a:endParaRPr>
          </a:p>
        </p:txBody>
      </p:sp>
      <p:sp>
        <p:nvSpPr>
          <p:cNvPr id="20" name="object 20"/>
          <p:cNvSpPr txBox="1"/>
          <p:nvPr/>
        </p:nvSpPr>
        <p:spPr>
          <a:xfrm>
            <a:off x="5982970" y="4612611"/>
            <a:ext cx="1581150" cy="1508125"/>
          </a:xfrm>
          <a:prstGeom prst="rect">
            <a:avLst/>
          </a:prstGeom>
        </p:spPr>
        <p:txBody>
          <a:bodyPr vert="horz" wrap="square" lIns="0" tIns="13335" rIns="0" bIns="0" rtlCol="0">
            <a:spAutoFit/>
          </a:bodyPr>
          <a:lstStyle/>
          <a:p>
            <a:pPr marL="12700" marR="541020">
              <a:lnSpc>
                <a:spcPct val="151900"/>
              </a:lnSpc>
              <a:spcBef>
                <a:spcPts val="105"/>
              </a:spcBef>
            </a:pPr>
            <a:r>
              <a:rPr sz="1600" spc="-60" dirty="0">
                <a:latin typeface="Verdana"/>
                <a:cs typeface="Verdana"/>
              </a:rPr>
              <a:t>Ha</a:t>
            </a:r>
            <a:r>
              <a:rPr sz="1600" spc="-50" dirty="0">
                <a:latin typeface="Verdana"/>
                <a:cs typeface="Verdana"/>
              </a:rPr>
              <a:t>z</a:t>
            </a:r>
            <a:r>
              <a:rPr sz="1600" spc="-110" dirty="0">
                <a:latin typeface="Verdana"/>
                <a:cs typeface="Verdana"/>
              </a:rPr>
              <a:t>ı</a:t>
            </a:r>
            <a:r>
              <a:rPr sz="1600" spc="-200" dirty="0">
                <a:latin typeface="Verdana"/>
                <a:cs typeface="Verdana"/>
              </a:rPr>
              <a:t>r</a:t>
            </a:r>
            <a:r>
              <a:rPr sz="1600" spc="-120" dirty="0">
                <a:latin typeface="Verdana"/>
                <a:cs typeface="Verdana"/>
              </a:rPr>
              <a:t>l</a:t>
            </a:r>
            <a:r>
              <a:rPr sz="1600" spc="15" dirty="0">
                <a:latin typeface="Verdana"/>
                <a:cs typeface="Verdana"/>
              </a:rPr>
              <a:t>a</a:t>
            </a:r>
            <a:r>
              <a:rPr sz="1600" spc="25" dirty="0">
                <a:latin typeface="Verdana"/>
                <a:cs typeface="Verdana"/>
              </a:rPr>
              <a:t>y</a:t>
            </a:r>
            <a:r>
              <a:rPr sz="1600" spc="30" dirty="0">
                <a:latin typeface="Verdana"/>
                <a:cs typeface="Verdana"/>
              </a:rPr>
              <a:t>an  </a:t>
            </a:r>
            <a:r>
              <a:rPr sz="1600" spc="-114" dirty="0">
                <a:latin typeface="Verdana"/>
                <a:cs typeface="Verdana"/>
              </a:rPr>
              <a:t>Tarih  </a:t>
            </a:r>
            <a:r>
              <a:rPr sz="1600" spc="-135" dirty="0">
                <a:latin typeface="Verdana"/>
                <a:cs typeface="Verdana"/>
              </a:rPr>
              <a:t>Sürüm</a:t>
            </a:r>
            <a:endParaRPr sz="1600">
              <a:latin typeface="Verdana"/>
              <a:cs typeface="Verdana"/>
            </a:endParaRPr>
          </a:p>
          <a:p>
            <a:pPr marL="12700">
              <a:lnSpc>
                <a:spcPct val="100000"/>
              </a:lnSpc>
              <a:spcBef>
                <a:spcPts val="994"/>
              </a:spcBef>
            </a:pPr>
            <a:r>
              <a:rPr sz="1600" spc="-100" dirty="0">
                <a:latin typeface="Verdana"/>
                <a:cs typeface="Verdana"/>
              </a:rPr>
              <a:t>Ders</a:t>
            </a:r>
            <a:r>
              <a:rPr sz="1600" spc="-150" dirty="0">
                <a:latin typeface="Verdana"/>
                <a:cs typeface="Verdana"/>
              </a:rPr>
              <a:t> </a:t>
            </a:r>
            <a:r>
              <a:rPr sz="1600" spc="-60" dirty="0">
                <a:latin typeface="Verdana"/>
                <a:cs typeface="Verdana"/>
              </a:rPr>
              <a:t>Yürütücüsü</a:t>
            </a:r>
            <a:endParaRPr sz="1600">
              <a:latin typeface="Verdana"/>
              <a:cs typeface="Verdana"/>
            </a:endParaRPr>
          </a:p>
        </p:txBody>
      </p:sp>
      <p:sp>
        <p:nvSpPr>
          <p:cNvPr id="21" name="object 21"/>
          <p:cNvSpPr txBox="1"/>
          <p:nvPr/>
        </p:nvSpPr>
        <p:spPr>
          <a:xfrm>
            <a:off x="7973235" y="4612611"/>
            <a:ext cx="3474417" cy="1510670"/>
          </a:xfrm>
          <a:prstGeom prst="rect">
            <a:avLst/>
          </a:prstGeom>
        </p:spPr>
        <p:txBody>
          <a:bodyPr vert="horz" wrap="square" lIns="0" tIns="139700" rIns="0" bIns="0" rtlCol="0">
            <a:spAutoFit/>
          </a:bodyPr>
          <a:lstStyle/>
          <a:p>
            <a:pPr marL="38100">
              <a:lnSpc>
                <a:spcPct val="100000"/>
              </a:lnSpc>
              <a:spcBef>
                <a:spcPts val="1100"/>
              </a:spcBef>
            </a:pPr>
            <a:r>
              <a:rPr sz="1600" spc="-285" dirty="0">
                <a:latin typeface="Verdana"/>
                <a:cs typeface="Verdana"/>
              </a:rPr>
              <a:t>: </a:t>
            </a:r>
            <a:r>
              <a:rPr lang="tr-TR" sz="1600" b="1" spc="-130" dirty="0" smtClean="0">
                <a:latin typeface="Verdana"/>
                <a:cs typeface="Verdana"/>
              </a:rPr>
              <a:t>Gamze Meryem KAYA</a:t>
            </a:r>
            <a:r>
              <a:rPr sz="1600" b="1" spc="-360" dirty="0" smtClean="0">
                <a:latin typeface="Verdana"/>
                <a:cs typeface="Verdana"/>
              </a:rPr>
              <a:t> </a:t>
            </a:r>
            <a:r>
              <a:rPr sz="1600" b="1" spc="-250" dirty="0" smtClean="0">
                <a:latin typeface="Verdana"/>
                <a:cs typeface="Verdana"/>
              </a:rPr>
              <a:t>19114040</a:t>
            </a:r>
            <a:r>
              <a:rPr lang="tr-TR" sz="1600" b="1" spc="-250" dirty="0" smtClean="0">
                <a:latin typeface="Verdana"/>
                <a:cs typeface="Verdana"/>
              </a:rPr>
              <a:t>16</a:t>
            </a:r>
            <a:endParaRPr sz="1600" dirty="0">
              <a:latin typeface="Verdana"/>
              <a:cs typeface="Verdana"/>
            </a:endParaRPr>
          </a:p>
          <a:p>
            <a:pPr marL="30480">
              <a:lnSpc>
                <a:spcPct val="100000"/>
              </a:lnSpc>
              <a:spcBef>
                <a:spcPts val="1000"/>
              </a:spcBef>
            </a:pPr>
            <a:r>
              <a:rPr sz="1600" spc="-285" dirty="0">
                <a:latin typeface="Verdana"/>
                <a:cs typeface="Verdana"/>
              </a:rPr>
              <a:t>:</a:t>
            </a:r>
            <a:r>
              <a:rPr sz="1600" spc="-130" dirty="0">
                <a:latin typeface="Verdana"/>
                <a:cs typeface="Verdana"/>
              </a:rPr>
              <a:t> </a:t>
            </a:r>
            <a:r>
              <a:rPr lang="tr-TR" sz="1600" spc="-114" dirty="0" smtClean="0">
                <a:latin typeface="Verdana"/>
                <a:cs typeface="Verdana"/>
              </a:rPr>
              <a:t>03</a:t>
            </a:r>
            <a:r>
              <a:rPr sz="1600" spc="-114" dirty="0" smtClean="0">
                <a:latin typeface="Verdana"/>
                <a:cs typeface="Verdana"/>
              </a:rPr>
              <a:t>/0</a:t>
            </a:r>
            <a:r>
              <a:rPr lang="tr-TR" sz="1600" spc="-114" dirty="0" smtClean="0">
                <a:latin typeface="Verdana"/>
                <a:cs typeface="Verdana"/>
              </a:rPr>
              <a:t>6</a:t>
            </a:r>
            <a:r>
              <a:rPr sz="1600" spc="-114" dirty="0" smtClean="0">
                <a:latin typeface="Verdana"/>
                <a:cs typeface="Verdana"/>
              </a:rPr>
              <a:t>/2022</a:t>
            </a:r>
            <a:endParaRPr sz="1600" dirty="0">
              <a:latin typeface="Verdana"/>
              <a:cs typeface="Verdana"/>
            </a:endParaRPr>
          </a:p>
          <a:p>
            <a:pPr marL="12700">
              <a:lnSpc>
                <a:spcPct val="100000"/>
              </a:lnSpc>
              <a:spcBef>
                <a:spcPts val="994"/>
              </a:spcBef>
            </a:pPr>
            <a:r>
              <a:rPr sz="1600" spc="-285" dirty="0">
                <a:latin typeface="Verdana"/>
                <a:cs typeface="Verdana"/>
              </a:rPr>
              <a:t>:</a:t>
            </a:r>
            <a:r>
              <a:rPr sz="1600" spc="-135" dirty="0">
                <a:latin typeface="Verdana"/>
                <a:cs typeface="Verdana"/>
              </a:rPr>
              <a:t> </a:t>
            </a:r>
            <a:r>
              <a:rPr sz="1600" spc="-85" dirty="0" smtClean="0">
                <a:latin typeface="Verdana"/>
                <a:cs typeface="Verdana"/>
              </a:rPr>
              <a:t>v1</a:t>
            </a:r>
            <a:endParaRPr sz="1600" dirty="0">
              <a:latin typeface="Verdana"/>
              <a:cs typeface="Verdana"/>
            </a:endParaRPr>
          </a:p>
          <a:p>
            <a:pPr marL="27305">
              <a:lnSpc>
                <a:spcPct val="100000"/>
              </a:lnSpc>
              <a:spcBef>
                <a:spcPts val="994"/>
              </a:spcBef>
            </a:pPr>
            <a:r>
              <a:rPr sz="1600" spc="-285" dirty="0">
                <a:latin typeface="Verdana"/>
                <a:cs typeface="Verdana"/>
              </a:rPr>
              <a:t>: </a:t>
            </a:r>
            <a:r>
              <a:rPr sz="1600" spc="15" dirty="0">
                <a:latin typeface="Verdana"/>
                <a:cs typeface="Verdana"/>
              </a:rPr>
              <a:t>Doç. </a:t>
            </a:r>
            <a:r>
              <a:rPr sz="1600" spc="-135" dirty="0">
                <a:latin typeface="Verdana"/>
                <a:cs typeface="Verdana"/>
              </a:rPr>
              <a:t>Dr. </a:t>
            </a:r>
            <a:r>
              <a:rPr sz="1600" spc="-114" dirty="0">
                <a:latin typeface="Verdana"/>
                <a:cs typeface="Verdana"/>
              </a:rPr>
              <a:t>İsmail</a:t>
            </a:r>
            <a:r>
              <a:rPr sz="1600" spc="-425" dirty="0">
                <a:latin typeface="Verdana"/>
                <a:cs typeface="Verdana"/>
              </a:rPr>
              <a:t> </a:t>
            </a:r>
            <a:r>
              <a:rPr sz="1600" spc="-165" dirty="0">
                <a:latin typeface="Verdana"/>
                <a:cs typeface="Verdana"/>
              </a:rPr>
              <a:t>KIRBAŞ</a:t>
            </a:r>
            <a:endParaRPr sz="1600" dirty="0">
              <a:latin typeface="Verdana"/>
              <a:cs typeface="Verdana"/>
            </a:endParaRPr>
          </a:p>
        </p:txBody>
      </p:sp>
      <p:sp>
        <p:nvSpPr>
          <p:cNvPr id="22" name="object 22"/>
          <p:cNvSpPr/>
          <p:nvPr/>
        </p:nvSpPr>
        <p:spPr>
          <a:xfrm>
            <a:off x="4951476" y="440436"/>
            <a:ext cx="1991868" cy="6858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3980688" y="1362443"/>
            <a:ext cx="4028694" cy="224802"/>
          </a:xfrm>
          <a:prstGeom prst="rect">
            <a:avLst/>
          </a:prstGeom>
          <a:blipFill>
            <a:blip r:embed="rId13" cstate="print"/>
            <a:stretch>
              <a:fillRect/>
            </a:stretch>
          </a:blipFill>
        </p:spPr>
        <p:txBody>
          <a:bodyPr wrap="square" lIns="0" tIns="0" rIns="0" bIns="0" rtlCol="0"/>
          <a:lstStyle/>
          <a:p>
            <a:endParaRPr/>
          </a:p>
        </p:txBody>
      </p:sp>
      <p:grpSp>
        <p:nvGrpSpPr>
          <p:cNvPr id="24" name="object 24"/>
          <p:cNvGrpSpPr/>
          <p:nvPr/>
        </p:nvGrpSpPr>
        <p:grpSpPr>
          <a:xfrm>
            <a:off x="408431" y="92964"/>
            <a:ext cx="2852420" cy="1824989"/>
            <a:chOff x="408431" y="92964"/>
            <a:chExt cx="2852420" cy="1824989"/>
          </a:xfrm>
        </p:grpSpPr>
        <p:sp>
          <p:nvSpPr>
            <p:cNvPr id="25" name="object 25"/>
            <p:cNvSpPr/>
            <p:nvPr/>
          </p:nvSpPr>
          <p:spPr>
            <a:xfrm>
              <a:off x="810768" y="92964"/>
              <a:ext cx="1778508" cy="1633728"/>
            </a:xfrm>
            <a:prstGeom prst="rect">
              <a:avLst/>
            </a:prstGeom>
            <a:blipFill>
              <a:blip r:embed="rId14" cstate="print"/>
              <a:stretch>
                <a:fillRect/>
              </a:stretch>
            </a:blipFill>
          </p:spPr>
          <p:txBody>
            <a:bodyPr wrap="square" lIns="0" tIns="0" rIns="0" bIns="0" rtlCol="0"/>
            <a:lstStyle/>
            <a:p>
              <a:endParaRPr/>
            </a:p>
          </p:txBody>
        </p:sp>
        <p:sp>
          <p:nvSpPr>
            <p:cNvPr id="26" name="object 26"/>
            <p:cNvSpPr/>
            <p:nvPr/>
          </p:nvSpPr>
          <p:spPr>
            <a:xfrm>
              <a:off x="408431" y="1516392"/>
              <a:ext cx="2852166" cy="401561"/>
            </a:xfrm>
            <a:prstGeom prst="rect">
              <a:avLst/>
            </a:prstGeom>
            <a:blipFill>
              <a:blip r:embed="rId15" cstate="print"/>
              <a:stretch>
                <a:fillRect/>
              </a:stretch>
            </a:blipFill>
          </p:spPr>
          <p:txBody>
            <a:bodyPr wrap="square" lIns="0" tIns="0" rIns="0" bIns="0" rtlCol="0"/>
            <a:lstStyle/>
            <a:p>
              <a:endParaRPr/>
            </a:p>
          </p:txBody>
        </p:sp>
      </p:grpSp>
      <p:sp>
        <p:nvSpPr>
          <p:cNvPr id="27" name="object 27"/>
          <p:cNvSpPr txBox="1"/>
          <p:nvPr/>
        </p:nvSpPr>
        <p:spPr>
          <a:xfrm>
            <a:off x="513384" y="1563115"/>
            <a:ext cx="2640330" cy="239395"/>
          </a:xfrm>
          <a:prstGeom prst="rect">
            <a:avLst/>
          </a:prstGeom>
        </p:spPr>
        <p:txBody>
          <a:bodyPr vert="horz" wrap="square" lIns="0" tIns="13335" rIns="0" bIns="0" rtlCol="0">
            <a:spAutoFit/>
          </a:bodyPr>
          <a:lstStyle/>
          <a:p>
            <a:pPr marL="12700">
              <a:lnSpc>
                <a:spcPct val="100000"/>
              </a:lnSpc>
              <a:spcBef>
                <a:spcPts val="105"/>
              </a:spcBef>
            </a:pPr>
            <a:r>
              <a:rPr sz="1400" b="1" u="heavy" spc="-145" dirty="0">
                <a:solidFill>
                  <a:srgbClr val="353535"/>
                </a:solidFill>
                <a:uFill>
                  <a:solidFill>
                    <a:srgbClr val="353535"/>
                  </a:solidFill>
                </a:uFill>
                <a:latin typeface="Verdana"/>
                <a:cs typeface="Verdana"/>
                <a:hlinkClick r:id="rId16"/>
              </a:rPr>
              <a:t>www.youtube.com/BMdersleri</a:t>
            </a:r>
            <a:endParaRPr sz="1400">
              <a:latin typeface="Verdana"/>
              <a:cs typeface="Verdana"/>
            </a:endParaRPr>
          </a:p>
        </p:txBody>
      </p:sp>
      <p:sp>
        <p:nvSpPr>
          <p:cNvPr id="28" name="object 28"/>
          <p:cNvSpPr/>
          <p:nvPr/>
        </p:nvSpPr>
        <p:spPr>
          <a:xfrm>
            <a:off x="515112" y="1760169"/>
            <a:ext cx="2638806" cy="44881"/>
          </a:xfrm>
          <a:prstGeom prst="rect">
            <a:avLst/>
          </a:prstGeom>
          <a:blipFill>
            <a:blip r:embed="rId17" cstate="print"/>
            <a:stretch>
              <a:fillRect/>
            </a:stretch>
          </a:blipFill>
        </p:spPr>
        <p:txBody>
          <a:bodyPr wrap="square" lIns="0" tIns="0" rIns="0" bIns="0" rtlCol="0"/>
          <a:lstStyle/>
          <a:p>
            <a:endParaRPr/>
          </a:p>
        </p:txBody>
      </p:sp>
      <p:grpSp>
        <p:nvGrpSpPr>
          <p:cNvPr id="29" name="object 29"/>
          <p:cNvGrpSpPr/>
          <p:nvPr/>
        </p:nvGrpSpPr>
        <p:grpSpPr>
          <a:xfrm>
            <a:off x="9518904" y="0"/>
            <a:ext cx="2212340" cy="2169795"/>
            <a:chOff x="9518904" y="0"/>
            <a:chExt cx="2212340" cy="2169795"/>
          </a:xfrm>
        </p:grpSpPr>
        <p:sp>
          <p:nvSpPr>
            <p:cNvPr id="30" name="object 30"/>
            <p:cNvSpPr/>
            <p:nvPr/>
          </p:nvSpPr>
          <p:spPr>
            <a:xfrm>
              <a:off x="9518904" y="0"/>
              <a:ext cx="2212213" cy="2169541"/>
            </a:xfrm>
            <a:prstGeom prst="rect">
              <a:avLst/>
            </a:prstGeom>
            <a:blipFill>
              <a:blip r:embed="rId18" cstate="print"/>
              <a:stretch>
                <a:fillRect/>
              </a:stretch>
            </a:blipFill>
          </p:spPr>
          <p:txBody>
            <a:bodyPr wrap="square" lIns="0" tIns="0" rIns="0" bIns="0" rtlCol="0"/>
            <a:lstStyle/>
            <a:p>
              <a:endParaRPr/>
            </a:p>
          </p:txBody>
        </p:sp>
        <p:sp>
          <p:nvSpPr>
            <p:cNvPr id="31" name="object 31"/>
            <p:cNvSpPr/>
            <p:nvPr/>
          </p:nvSpPr>
          <p:spPr>
            <a:xfrm>
              <a:off x="9863328" y="301752"/>
              <a:ext cx="1539240" cy="1539239"/>
            </a:xfrm>
            <a:prstGeom prst="rect">
              <a:avLst/>
            </a:prstGeom>
            <a:blipFill>
              <a:blip r:embed="rId19" cstate="print"/>
              <a:stretch>
                <a:fillRect/>
              </a:stretch>
            </a:blipFill>
          </p:spPr>
          <p:txBody>
            <a:bodyPr wrap="square" lIns="0" tIns="0" rIns="0" bIns="0" rtlCol="0"/>
            <a:lstStyle/>
            <a:p>
              <a:endParaRPr/>
            </a:p>
          </p:txBody>
        </p:sp>
        <p:sp>
          <p:nvSpPr>
            <p:cNvPr id="32" name="object 32"/>
            <p:cNvSpPr/>
            <p:nvPr/>
          </p:nvSpPr>
          <p:spPr>
            <a:xfrm>
              <a:off x="9818878" y="257302"/>
              <a:ext cx="1628775" cy="1628775"/>
            </a:xfrm>
            <a:custGeom>
              <a:avLst/>
              <a:gdLst/>
              <a:ahLst/>
              <a:cxnLst/>
              <a:rect l="l" t="t" r="r" b="b"/>
              <a:pathLst>
                <a:path w="1628775" h="1628775">
                  <a:moveTo>
                    <a:pt x="300227" y="0"/>
                  </a:moveTo>
                  <a:lnTo>
                    <a:pt x="1628394" y="0"/>
                  </a:lnTo>
                  <a:lnTo>
                    <a:pt x="1628394" y="1328165"/>
                  </a:lnTo>
                  <a:lnTo>
                    <a:pt x="1622298" y="1387728"/>
                  </a:lnTo>
                  <a:lnTo>
                    <a:pt x="1604264" y="1445514"/>
                  </a:lnTo>
                  <a:lnTo>
                    <a:pt x="1576831" y="1495933"/>
                  </a:lnTo>
                  <a:lnTo>
                    <a:pt x="1540128" y="1540128"/>
                  </a:lnTo>
                  <a:lnTo>
                    <a:pt x="1495932" y="1576832"/>
                  </a:lnTo>
                  <a:lnTo>
                    <a:pt x="1445514" y="1604264"/>
                  </a:lnTo>
                  <a:lnTo>
                    <a:pt x="1387728" y="1622298"/>
                  </a:lnTo>
                  <a:lnTo>
                    <a:pt x="1328166" y="1628394"/>
                  </a:lnTo>
                  <a:lnTo>
                    <a:pt x="0" y="1628394"/>
                  </a:lnTo>
                  <a:lnTo>
                    <a:pt x="0" y="300227"/>
                  </a:lnTo>
                  <a:lnTo>
                    <a:pt x="1397" y="270637"/>
                  </a:lnTo>
                  <a:lnTo>
                    <a:pt x="13462" y="211836"/>
                  </a:lnTo>
                  <a:lnTo>
                    <a:pt x="51562" y="132461"/>
                  </a:lnTo>
                  <a:lnTo>
                    <a:pt x="88265" y="88265"/>
                  </a:lnTo>
                  <a:lnTo>
                    <a:pt x="132461" y="51562"/>
                  </a:lnTo>
                  <a:lnTo>
                    <a:pt x="182879" y="24129"/>
                  </a:lnTo>
                  <a:lnTo>
                    <a:pt x="240665" y="5969"/>
                  </a:lnTo>
                  <a:lnTo>
                    <a:pt x="300227" y="0"/>
                  </a:lnTo>
                  <a:close/>
                </a:path>
              </a:pathLst>
            </a:custGeom>
            <a:ln w="88900">
              <a:solidFill>
                <a:srgbClr val="FFFFFF"/>
              </a:solidFill>
            </a:ln>
          </p:spPr>
          <p:txBody>
            <a:bodyPr wrap="square" lIns="0" tIns="0" rIns="0" bIns="0" rtlCol="0"/>
            <a:lstStyle/>
            <a:p>
              <a:endParaRPr/>
            </a:p>
          </p:txBody>
        </p:sp>
      </p:grpSp>
      <p:grpSp>
        <p:nvGrpSpPr>
          <p:cNvPr id="33" name="object 33"/>
          <p:cNvGrpSpPr/>
          <p:nvPr/>
        </p:nvGrpSpPr>
        <p:grpSpPr>
          <a:xfrm>
            <a:off x="2074164" y="4803647"/>
            <a:ext cx="2474595" cy="2054860"/>
            <a:chOff x="2074164" y="4803647"/>
            <a:chExt cx="2474595" cy="2054860"/>
          </a:xfrm>
        </p:grpSpPr>
        <p:sp>
          <p:nvSpPr>
            <p:cNvPr id="34" name="object 34"/>
            <p:cNvSpPr/>
            <p:nvPr/>
          </p:nvSpPr>
          <p:spPr>
            <a:xfrm>
              <a:off x="2074164" y="6338321"/>
              <a:ext cx="2474214" cy="519677"/>
            </a:xfrm>
            <a:prstGeom prst="rect">
              <a:avLst/>
            </a:prstGeom>
            <a:blipFill>
              <a:blip r:embed="rId20" cstate="print"/>
              <a:stretch>
                <a:fillRect/>
              </a:stretch>
            </a:blipFill>
          </p:spPr>
          <p:txBody>
            <a:bodyPr wrap="square" lIns="0" tIns="0" rIns="0" bIns="0" rtlCol="0"/>
            <a:lstStyle/>
            <a:p>
              <a:endParaRPr/>
            </a:p>
          </p:txBody>
        </p:sp>
        <p:sp>
          <p:nvSpPr>
            <p:cNvPr id="35" name="object 35"/>
            <p:cNvSpPr/>
            <p:nvPr/>
          </p:nvSpPr>
          <p:spPr>
            <a:xfrm>
              <a:off x="2089404" y="4803647"/>
              <a:ext cx="2446020" cy="1545336"/>
            </a:xfrm>
            <a:prstGeom prst="rect">
              <a:avLst/>
            </a:prstGeom>
            <a:blipFill>
              <a:blip r:embed="rId21"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2961" y="647776"/>
            <a:ext cx="4268470" cy="574675"/>
          </a:xfrm>
          <a:prstGeom prst="rect">
            <a:avLst/>
          </a:prstGeom>
        </p:spPr>
        <p:txBody>
          <a:bodyPr vert="horz" wrap="square" lIns="0" tIns="12700" rIns="0" bIns="0" rtlCol="0">
            <a:spAutoFit/>
          </a:bodyPr>
          <a:lstStyle/>
          <a:p>
            <a:pPr marL="12700">
              <a:lnSpc>
                <a:spcPct val="100000"/>
              </a:lnSpc>
              <a:spcBef>
                <a:spcPts val="100"/>
              </a:spcBef>
            </a:pPr>
            <a:r>
              <a:rPr lang="tr-TR" sz="3600" dirty="0" err="1" smtClean="0"/>
              <a:t>Firestore</a:t>
            </a:r>
            <a:endParaRPr sz="3600"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12</a:t>
            </a:r>
            <a:endParaRPr sz="2000">
              <a:latin typeface="Verdana"/>
              <a:cs typeface="Verdana"/>
            </a:endParaRPr>
          </a:p>
        </p:txBody>
      </p:sp>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l="12500" t="52222" r="42500" b="42223"/>
          <a:stretch/>
        </p:blipFill>
        <p:spPr>
          <a:xfrm>
            <a:off x="609600" y="1752600"/>
            <a:ext cx="10972800" cy="762000"/>
          </a:xfrm>
          <a:prstGeom prst="rect">
            <a:avLst/>
          </a:prstGeom>
        </p:spPr>
      </p:pic>
      <p:sp>
        <p:nvSpPr>
          <p:cNvPr id="7" name="Metin kutusu 6"/>
          <p:cNvSpPr txBox="1"/>
          <p:nvPr/>
        </p:nvSpPr>
        <p:spPr>
          <a:xfrm>
            <a:off x="923036" y="2743200"/>
            <a:ext cx="10659364" cy="369332"/>
          </a:xfrm>
          <a:prstGeom prst="rect">
            <a:avLst/>
          </a:prstGeom>
          <a:noFill/>
        </p:spPr>
        <p:txBody>
          <a:bodyPr wrap="square" rtlCol="0">
            <a:spAutoFit/>
          </a:bodyPr>
          <a:lstStyle/>
          <a:p>
            <a:r>
              <a:rPr lang="tr-TR" dirty="0" err="1"/>
              <a:t>c</a:t>
            </a:r>
            <a:r>
              <a:rPr lang="tr-TR" dirty="0" err="1" smtClean="0"/>
              <a:t>ollection</a:t>
            </a:r>
            <a:r>
              <a:rPr lang="tr-TR" dirty="0" smtClean="0"/>
              <a:t> içerisindeki değer tabloya o isim format </a:t>
            </a:r>
            <a:r>
              <a:rPr lang="tr-TR" dirty="0" smtClean="0"/>
              <a:t>şeklinde</a:t>
            </a:r>
            <a:r>
              <a:rPr lang="tr-TR" dirty="0" smtClean="0"/>
              <a:t> geliyor.</a:t>
            </a:r>
          </a:p>
        </p:txBody>
      </p:sp>
      <p:pic>
        <p:nvPicPr>
          <p:cNvPr id="8" name="Resi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137027"/>
            <a:ext cx="9829800" cy="3492373"/>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53" y="536575"/>
            <a:ext cx="4393947" cy="566822"/>
          </a:xfrm>
          <a:prstGeom prst="rect">
            <a:avLst/>
          </a:prstGeom>
        </p:spPr>
        <p:txBody>
          <a:bodyPr vert="horz" wrap="square" lIns="0" tIns="12700" rIns="0" bIns="0" rtlCol="0">
            <a:spAutoFit/>
          </a:bodyPr>
          <a:lstStyle/>
          <a:p>
            <a:pPr marL="12700">
              <a:lnSpc>
                <a:spcPct val="100000"/>
              </a:lnSpc>
              <a:spcBef>
                <a:spcPts val="100"/>
              </a:spcBef>
            </a:pPr>
            <a:r>
              <a:rPr lang="tr-TR" sz="3600" dirty="0" smtClean="0"/>
              <a:t>UYGULAMA-KOD</a:t>
            </a:r>
            <a:endParaRPr sz="3600" dirty="0"/>
          </a:p>
        </p:txBody>
      </p:sp>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9</a:t>
            </a:r>
            <a:endParaRPr sz="2000">
              <a:latin typeface="Verdana"/>
              <a:cs typeface="Verdana"/>
            </a:endParaRPr>
          </a:p>
        </p:txBody>
      </p:sp>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l="17599" t="4829" r="-3364"/>
          <a:stretch/>
        </p:blipFill>
        <p:spPr>
          <a:xfrm>
            <a:off x="4147277" y="1208531"/>
            <a:ext cx="7816123" cy="4725854"/>
          </a:xfrm>
          <a:prstGeom prst="rect">
            <a:avLst/>
          </a:prstGeom>
        </p:spPr>
      </p:pic>
      <p:sp>
        <p:nvSpPr>
          <p:cNvPr id="7" name="Metin kutusu 6"/>
          <p:cNvSpPr txBox="1"/>
          <p:nvPr/>
        </p:nvSpPr>
        <p:spPr>
          <a:xfrm>
            <a:off x="228599" y="1447800"/>
            <a:ext cx="3911853" cy="3693319"/>
          </a:xfrm>
          <a:prstGeom prst="rect">
            <a:avLst/>
          </a:prstGeom>
          <a:solidFill>
            <a:schemeClr val="bg1"/>
          </a:solidFill>
        </p:spPr>
        <p:txBody>
          <a:bodyPr wrap="square" rtlCol="0">
            <a:spAutoFit/>
          </a:bodyPr>
          <a:lstStyle/>
          <a:p>
            <a:r>
              <a:rPr lang="tr-TR" noProof="1" smtClean="0"/>
              <a:t>main.dart’da ilk sayfa olarak LoginPage çalışmaktadır.</a:t>
            </a:r>
          </a:p>
          <a:p>
            <a:r>
              <a:rPr lang="tr-TR" noProof="1" smtClean="0"/>
              <a:t>İlk yapılması gereken işlemlerden biri main </a:t>
            </a:r>
            <a:r>
              <a:rPr lang="tr-TR" noProof="1" smtClean="0"/>
              <a:t> runApp fonksiyonundan önce gerekli satırların eklenmesi gerekir.Bu işlem </a:t>
            </a:r>
          </a:p>
          <a:p>
            <a:r>
              <a:rPr lang="tr-TR" noProof="1" smtClean="0"/>
              <a:t>fonksiyonunu async bir duruma getirilmesi  yani Future bir işlem yapılmasını ve aynı zamanda runApp fonksiyonundan önce bir komut çalıştırılmasını istiyorsak</a:t>
            </a:r>
          </a:p>
          <a:p>
            <a:r>
              <a:rPr lang="tr-TR" noProof="1" smtClean="0"/>
              <a:t>widgetsflutterbinding.ensureinitialized()</a:t>
            </a:r>
          </a:p>
          <a:p>
            <a:r>
              <a:rPr lang="tr-TR" noProof="1" smtClean="0"/>
              <a:t>kullanılması gerekir.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7866" y="270922"/>
            <a:ext cx="6882640" cy="1120820"/>
          </a:xfrm>
          <a:prstGeom prst="rect">
            <a:avLst/>
          </a:prstGeom>
        </p:spPr>
        <p:txBody>
          <a:bodyPr vert="horz" wrap="square" lIns="0" tIns="12700" rIns="0" bIns="0" rtlCol="0">
            <a:spAutoFit/>
          </a:bodyPr>
          <a:lstStyle/>
          <a:p>
            <a:pPr marL="12700">
              <a:lnSpc>
                <a:spcPct val="100000"/>
              </a:lnSpc>
              <a:spcBef>
                <a:spcPts val="100"/>
              </a:spcBef>
            </a:pPr>
            <a:r>
              <a:rPr lang="tr-TR" sz="3600" noProof="1" smtClean="0"/>
              <a:t>UYGULAMA-KOD</a:t>
            </a:r>
            <a:br>
              <a:rPr lang="tr-TR" sz="3600" noProof="1" smtClean="0"/>
            </a:br>
            <a:r>
              <a:rPr lang="tr-TR" sz="3600" noProof="1" smtClean="0"/>
              <a:t>Kısaca </a:t>
            </a:r>
            <a:r>
              <a:rPr lang="tr-TR" sz="3600" noProof="1" smtClean="0"/>
              <a:t>Login Kısmı</a:t>
            </a:r>
            <a:endParaRPr lang="tr-TR" sz="3600" noProof="1"/>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11</a:t>
            </a:r>
            <a:endParaRPr sz="2000">
              <a:latin typeface="Verdana"/>
              <a:cs typeface="Verdana"/>
            </a:endParaRPr>
          </a:p>
        </p:txBody>
      </p:sp>
      <p:sp>
        <p:nvSpPr>
          <p:cNvPr id="4" name="object 4"/>
          <p:cNvSpPr txBox="1"/>
          <p:nvPr/>
        </p:nvSpPr>
        <p:spPr>
          <a:xfrm>
            <a:off x="3066669" y="1372565"/>
            <a:ext cx="3843654" cy="289823"/>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lang="tr-TR" sz="1800" spc="340" dirty="0" smtClean="0">
                <a:solidFill>
                  <a:srgbClr val="353535"/>
                </a:solidFill>
                <a:latin typeface="Arial"/>
                <a:cs typeface="Arial"/>
              </a:rPr>
              <a:t>,</a:t>
            </a:r>
            <a:endParaRPr sz="1800" dirty="0">
              <a:latin typeface="Verdana"/>
              <a:cs typeface="Verdana"/>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485983"/>
            <a:ext cx="6291588" cy="904916"/>
          </a:xfrm>
          <a:prstGeom prst="rect">
            <a:avLst/>
          </a:prstGeom>
        </p:spPr>
      </p:pic>
      <p:sp>
        <p:nvSpPr>
          <p:cNvPr id="9" name="Metin kutusu 8"/>
          <p:cNvSpPr txBox="1"/>
          <p:nvPr/>
        </p:nvSpPr>
        <p:spPr>
          <a:xfrm>
            <a:off x="1752600" y="2514600"/>
            <a:ext cx="7086600" cy="646331"/>
          </a:xfrm>
          <a:prstGeom prst="rect">
            <a:avLst/>
          </a:prstGeom>
          <a:noFill/>
        </p:spPr>
        <p:txBody>
          <a:bodyPr wrap="square" rtlCol="0">
            <a:spAutoFit/>
          </a:bodyPr>
          <a:lstStyle/>
          <a:p>
            <a:r>
              <a:rPr lang="tr-TR" noProof="1" smtClean="0"/>
              <a:t>Ne ile giriş yapıldığını belirtiyoruz.Asenkron şekilde çalışıyor,aynı anda çalışmaz ise user’ı kabul etmiyor.</a:t>
            </a:r>
            <a:endParaRPr lang="tr-TR" noProof="1"/>
          </a:p>
        </p:txBody>
      </p:sp>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35334"/>
            <a:ext cx="5290244" cy="1524059"/>
          </a:xfrm>
          <a:prstGeom prst="rect">
            <a:avLst/>
          </a:prstGeom>
        </p:spPr>
      </p:pic>
      <p:sp>
        <p:nvSpPr>
          <p:cNvPr id="11" name="Metin kutusu 10"/>
          <p:cNvSpPr txBox="1"/>
          <p:nvPr/>
        </p:nvSpPr>
        <p:spPr>
          <a:xfrm>
            <a:off x="7315200" y="3411698"/>
            <a:ext cx="3886200" cy="923330"/>
          </a:xfrm>
          <a:prstGeom prst="rect">
            <a:avLst/>
          </a:prstGeom>
          <a:noFill/>
        </p:spPr>
        <p:txBody>
          <a:bodyPr wrap="square" rtlCol="0">
            <a:spAutoFit/>
          </a:bodyPr>
          <a:lstStyle/>
          <a:p>
            <a:r>
              <a:rPr lang="tr-TR" noProof="1" smtClean="0"/>
              <a:t>Çıkış kısmı</a:t>
            </a:r>
          </a:p>
          <a:p>
            <a:r>
              <a:rPr lang="tr-TR" noProof="1" smtClean="0"/>
              <a:t>MaterialPageRoute:hangi sayfalara yönlendirildiğini</a:t>
            </a:r>
            <a:endParaRPr lang="tr-TR" noProof="1"/>
          </a:p>
        </p:txBody>
      </p:sp>
      <p:pic>
        <p:nvPicPr>
          <p:cNvPr id="12" name="Resim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4935758"/>
            <a:ext cx="4572000" cy="1550950"/>
          </a:xfrm>
          <a:prstGeom prst="rect">
            <a:avLst/>
          </a:prstGeom>
        </p:spPr>
      </p:pic>
      <p:sp>
        <p:nvSpPr>
          <p:cNvPr id="13" name="Metin kutusu 12"/>
          <p:cNvSpPr txBox="1"/>
          <p:nvPr/>
        </p:nvSpPr>
        <p:spPr>
          <a:xfrm>
            <a:off x="1618942" y="5257800"/>
            <a:ext cx="5290244" cy="1200329"/>
          </a:xfrm>
          <a:prstGeom prst="rect">
            <a:avLst/>
          </a:prstGeom>
          <a:noFill/>
        </p:spPr>
        <p:txBody>
          <a:bodyPr wrap="square" rtlCol="0">
            <a:spAutoFit/>
          </a:bodyPr>
          <a:lstStyle/>
          <a:p>
            <a:r>
              <a:rPr lang="tr-TR" dirty="0" smtClean="0"/>
              <a:t> </a:t>
            </a:r>
            <a:r>
              <a:rPr lang="tr-TR" noProof="1" smtClean="0"/>
              <a:t>Kullanıcı oluşturduğumda .createUserWithEmailAndPassword içinde bir e-posta ve şifre belirtiyorum.Verilerin nasıl tutulacağı hakkında bilgi verilir.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7829" y="457961"/>
            <a:ext cx="5615305" cy="635000"/>
          </a:xfrm>
          <a:prstGeom prst="rect">
            <a:avLst/>
          </a:prstGeom>
        </p:spPr>
        <p:txBody>
          <a:bodyPr vert="horz" wrap="square" lIns="0" tIns="12065" rIns="0" bIns="0" rtlCol="0">
            <a:spAutoFit/>
          </a:bodyPr>
          <a:lstStyle/>
          <a:p>
            <a:pPr marL="12700">
              <a:lnSpc>
                <a:spcPct val="100000"/>
              </a:lnSpc>
              <a:spcBef>
                <a:spcPts val="95"/>
              </a:spcBef>
            </a:pPr>
            <a:r>
              <a:rPr lang="tr-TR" sz="4000" dirty="0" smtClean="0"/>
              <a:t>UYGULAMA-KOD</a:t>
            </a:r>
            <a:endParaRPr sz="4000" dirty="0"/>
          </a:p>
        </p:txBody>
      </p:sp>
      <p:sp>
        <p:nvSpPr>
          <p:cNvPr id="4" name="object 4"/>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15</a:t>
            </a:r>
            <a:endParaRPr sz="2000">
              <a:latin typeface="Verdana"/>
              <a:cs typeface="Verdana"/>
            </a:endParaRPr>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l="625" t="44444" r="46875" b="3333"/>
          <a:stretch/>
        </p:blipFill>
        <p:spPr>
          <a:xfrm>
            <a:off x="1232281" y="1092961"/>
            <a:ext cx="6898793" cy="3860039"/>
          </a:xfrm>
          <a:prstGeom prst="rect">
            <a:avLst/>
          </a:prstGeom>
        </p:spPr>
      </p:pic>
      <p:sp>
        <p:nvSpPr>
          <p:cNvPr id="8" name="Metin kutusu 7"/>
          <p:cNvSpPr txBox="1"/>
          <p:nvPr/>
        </p:nvSpPr>
        <p:spPr>
          <a:xfrm>
            <a:off x="8573134" y="1371600"/>
            <a:ext cx="3466466" cy="2031325"/>
          </a:xfrm>
          <a:prstGeom prst="rect">
            <a:avLst/>
          </a:prstGeom>
          <a:noFill/>
        </p:spPr>
        <p:txBody>
          <a:bodyPr wrap="square" rtlCol="0">
            <a:spAutoFit/>
          </a:bodyPr>
          <a:lstStyle/>
          <a:p>
            <a:r>
              <a:rPr lang="tr-TR" noProof="1" smtClean="0"/>
              <a:t>Not kaydet appBar’ı ve tamamlandı mı kısmı</a:t>
            </a:r>
          </a:p>
          <a:p>
            <a:endParaRPr lang="tr-TR" noProof="1" smtClean="0"/>
          </a:p>
          <a:p>
            <a:r>
              <a:rPr lang="tr-TR" noProof="1" smtClean="0"/>
              <a:t>Burada Anasayfadaki seçilen bir ,yani kaydedilmiş bir not olmadığı sürece tamamlandı mı kısmı checkbox’ı gözükmeyecek</a:t>
            </a:r>
            <a:r>
              <a:rPr lang="tr-TR" dirty="0" smtClean="0"/>
              <a:t>.</a:t>
            </a:r>
            <a:endParaRPr lang="tr-T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4744" y="642620"/>
            <a:ext cx="8265795" cy="564257"/>
          </a:xfrm>
          <a:prstGeom prst="rect">
            <a:avLst/>
          </a:prstGeom>
        </p:spPr>
        <p:txBody>
          <a:bodyPr vert="horz" wrap="square" lIns="0" tIns="12700" rIns="0" bIns="0" rtlCol="0">
            <a:spAutoFit/>
          </a:bodyPr>
          <a:lstStyle/>
          <a:p>
            <a:pPr algn="ctr">
              <a:lnSpc>
                <a:spcPts val="4315"/>
              </a:lnSpc>
              <a:spcBef>
                <a:spcPts val="100"/>
              </a:spcBef>
            </a:pPr>
            <a:r>
              <a:rPr lang="tr-TR" sz="3600" dirty="0" smtClean="0"/>
              <a:t>UYGULAMA-KOD</a:t>
            </a:r>
            <a:endParaRPr sz="3600"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16</a:t>
            </a:r>
            <a:endParaRPr sz="2000">
              <a:latin typeface="Verdana"/>
              <a:cs typeface="Verdana"/>
            </a:endParaRPr>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l="13913" t="-6184" r="33912" b="601"/>
          <a:stretch/>
        </p:blipFill>
        <p:spPr>
          <a:xfrm>
            <a:off x="636969" y="999483"/>
            <a:ext cx="4572000" cy="5204418"/>
          </a:xfrm>
          <a:prstGeom prst="rect">
            <a:avLst/>
          </a:prstGeom>
        </p:spPr>
      </p:pic>
      <p:sp>
        <p:nvSpPr>
          <p:cNvPr id="8" name="Metin kutusu 7"/>
          <p:cNvSpPr txBox="1"/>
          <p:nvPr/>
        </p:nvSpPr>
        <p:spPr>
          <a:xfrm>
            <a:off x="5410200" y="1223937"/>
            <a:ext cx="2819400" cy="2862322"/>
          </a:xfrm>
          <a:prstGeom prst="rect">
            <a:avLst/>
          </a:prstGeom>
          <a:noFill/>
        </p:spPr>
        <p:txBody>
          <a:bodyPr wrap="square" rtlCol="0">
            <a:spAutoFit/>
          </a:bodyPr>
          <a:lstStyle/>
          <a:p>
            <a:r>
              <a:rPr lang="tr-TR" noProof="1" smtClean="0"/>
              <a:t>TextField ile başlık kısmına metin şeklinde bir başlık giriyoruz.</a:t>
            </a:r>
          </a:p>
          <a:p>
            <a:r>
              <a:rPr lang="tr-TR" noProof="1" smtClean="0"/>
              <a:t>isEmpty ile başlık kısmı boş ise not kaydedilmez.</a:t>
            </a:r>
          </a:p>
          <a:p>
            <a:r>
              <a:rPr lang="tr-TR" noProof="1" smtClean="0"/>
              <a:t>watch ile provider başlık ilk ve her değiştiğinde aynı ise  uyarıyı dönmesi sağlanır.</a:t>
            </a:r>
          </a:p>
          <a:p>
            <a:endParaRPr lang="tr-TR" dirty="0"/>
          </a:p>
          <a:p>
            <a:r>
              <a:rPr lang="tr-TR" dirty="0" smtClean="0"/>
              <a:t> </a:t>
            </a:r>
          </a:p>
        </p:txBody>
      </p:sp>
      <p:pic>
        <p:nvPicPr>
          <p:cNvPr id="11" name="Resim 10"/>
          <p:cNvPicPr>
            <a:picLocks noChangeAspect="1"/>
          </p:cNvPicPr>
          <p:nvPr/>
        </p:nvPicPr>
        <p:blipFill>
          <a:blip r:embed="rId3"/>
          <a:stretch>
            <a:fillRect/>
          </a:stretch>
        </p:blipFill>
        <p:spPr>
          <a:xfrm>
            <a:off x="5410200" y="3526957"/>
            <a:ext cx="5712447" cy="2822693"/>
          </a:xfrm>
          <a:prstGeom prst="rect">
            <a:avLst/>
          </a:prstGeom>
        </p:spPr>
      </p:pic>
      <p:sp>
        <p:nvSpPr>
          <p:cNvPr id="12" name="Metin kutusu 11"/>
          <p:cNvSpPr txBox="1"/>
          <p:nvPr/>
        </p:nvSpPr>
        <p:spPr>
          <a:xfrm>
            <a:off x="5257800" y="6463647"/>
            <a:ext cx="6248400" cy="369332"/>
          </a:xfrm>
          <a:prstGeom prst="rect">
            <a:avLst/>
          </a:prstGeom>
          <a:noFill/>
        </p:spPr>
        <p:txBody>
          <a:bodyPr wrap="square" rtlCol="0">
            <a:spAutoFit/>
          </a:bodyPr>
          <a:lstStyle/>
          <a:p>
            <a:r>
              <a:rPr lang="tr-TR" dirty="0" smtClean="0"/>
              <a:t>İçerik kısmı boş bırakılmaz.</a:t>
            </a:r>
            <a:endParaRPr lang="tr-T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69211" y="538099"/>
            <a:ext cx="8398510" cy="513715"/>
          </a:xfrm>
          <a:prstGeom prst="rect">
            <a:avLst/>
          </a:prstGeom>
        </p:spPr>
        <p:txBody>
          <a:bodyPr vert="horz" wrap="square" lIns="0" tIns="13335" rIns="0" bIns="0" rtlCol="0">
            <a:spAutoFit/>
          </a:bodyPr>
          <a:lstStyle/>
          <a:p>
            <a:pPr marL="12700">
              <a:lnSpc>
                <a:spcPct val="100000"/>
              </a:lnSpc>
              <a:spcBef>
                <a:spcPts val="105"/>
              </a:spcBef>
            </a:pPr>
            <a:r>
              <a:rPr lang="tr-TR" spc="-350" dirty="0" smtClean="0"/>
              <a:t>                  UYGULAMA-KOD</a:t>
            </a:r>
            <a:endParaRPr spc="-350" dirty="0"/>
          </a:p>
        </p:txBody>
      </p:sp>
      <p:sp>
        <p:nvSpPr>
          <p:cNvPr id="4" name="object 4"/>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17</a:t>
            </a:r>
            <a:endParaRPr sz="2000">
              <a:latin typeface="Verdana"/>
              <a:cs typeface="Verdana"/>
            </a:endParaRPr>
          </a:p>
        </p:txBody>
      </p:sp>
      <p:pic>
        <p:nvPicPr>
          <p:cNvPr id="8" name="Resim 7"/>
          <p:cNvPicPr>
            <a:picLocks noChangeAspect="1"/>
          </p:cNvPicPr>
          <p:nvPr/>
        </p:nvPicPr>
        <p:blipFill rotWithShape="1">
          <a:blip r:embed="rId2">
            <a:extLst>
              <a:ext uri="{28A0092B-C50C-407E-A947-70E740481C1C}">
                <a14:useLocalDpi xmlns:a14="http://schemas.microsoft.com/office/drawing/2010/main" val="0"/>
              </a:ext>
            </a:extLst>
          </a:blip>
          <a:srcRect l="17500" t="20000" r="46875" b="15556"/>
          <a:stretch/>
        </p:blipFill>
        <p:spPr>
          <a:xfrm>
            <a:off x="1573760" y="1143821"/>
            <a:ext cx="4343400" cy="4419600"/>
          </a:xfrm>
          <a:prstGeom prst="rect">
            <a:avLst/>
          </a:prstGeom>
        </p:spPr>
      </p:pic>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l="15625" t="21111" r="40625" b="75556"/>
          <a:stretch/>
        </p:blipFill>
        <p:spPr>
          <a:xfrm>
            <a:off x="6172200" y="1155194"/>
            <a:ext cx="5638800" cy="457200"/>
          </a:xfrm>
          <a:prstGeom prst="rect">
            <a:avLst/>
          </a:prstGeom>
        </p:spPr>
      </p:pic>
      <p:sp>
        <p:nvSpPr>
          <p:cNvPr id="10" name="Metin kutusu 9"/>
          <p:cNvSpPr txBox="1"/>
          <p:nvPr/>
        </p:nvSpPr>
        <p:spPr>
          <a:xfrm>
            <a:off x="6324600" y="2133600"/>
            <a:ext cx="5334000" cy="1200329"/>
          </a:xfrm>
          <a:prstGeom prst="rect">
            <a:avLst/>
          </a:prstGeom>
          <a:noFill/>
        </p:spPr>
        <p:txBody>
          <a:bodyPr wrap="square" rtlCol="0">
            <a:spAutoFit/>
          </a:bodyPr>
          <a:lstStyle/>
          <a:p>
            <a:r>
              <a:rPr lang="tr-TR" noProof="1" smtClean="0"/>
              <a:t>Tarih seç kısmında önceden durumu şuan ki tarih olarak ayaralanan tarih format gösterilir.</a:t>
            </a:r>
          </a:p>
          <a:p>
            <a:r>
              <a:rPr lang="tr-TR" noProof="1" smtClean="0"/>
              <a:t>Sonradan tarih seçici açıldığında seçilen tarih güncel olur.</a:t>
            </a:r>
            <a:endParaRPr lang="tr-TR" noProof="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0091" y="538098"/>
            <a:ext cx="7566659" cy="574040"/>
          </a:xfrm>
          <a:prstGeom prst="rect">
            <a:avLst/>
          </a:prstGeom>
        </p:spPr>
        <p:txBody>
          <a:bodyPr vert="horz" wrap="square" lIns="0" tIns="12700" rIns="0" bIns="0" rtlCol="0">
            <a:spAutoFit/>
          </a:bodyPr>
          <a:lstStyle/>
          <a:p>
            <a:pPr marL="12700">
              <a:lnSpc>
                <a:spcPct val="100000"/>
              </a:lnSpc>
              <a:spcBef>
                <a:spcPts val="100"/>
              </a:spcBef>
            </a:pPr>
            <a:r>
              <a:rPr lang="tr-TR" sz="3600" dirty="0" smtClean="0"/>
              <a:t>UYGULAMA-KOD</a:t>
            </a:r>
            <a:endParaRPr sz="3600" dirty="0"/>
          </a:p>
        </p:txBody>
      </p:sp>
      <p:sp>
        <p:nvSpPr>
          <p:cNvPr id="4" name="object 4"/>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18</a:t>
            </a:r>
            <a:endParaRPr sz="2000">
              <a:latin typeface="Verdana"/>
              <a:cs typeface="Verdana"/>
            </a:endParaRPr>
          </a:p>
        </p:txBody>
      </p:sp>
      <p:sp>
        <p:nvSpPr>
          <p:cNvPr id="5" name="object 5"/>
          <p:cNvSpPr txBox="1"/>
          <p:nvPr/>
        </p:nvSpPr>
        <p:spPr>
          <a:xfrm>
            <a:off x="2057400" y="1524000"/>
            <a:ext cx="8686800" cy="685800"/>
          </a:xfrm>
          <a:prstGeom prst="rect">
            <a:avLst/>
          </a:prstGeom>
          <a:ln w="9525">
            <a:solidFill>
              <a:srgbClr val="FFFFFF"/>
            </a:solidFill>
          </a:ln>
        </p:spPr>
        <p:txBody>
          <a:bodyPr vert="horz" wrap="square" lIns="0" tIns="42545" rIns="0" bIns="0" rtlCol="0">
            <a:spAutoFit/>
          </a:bodyPr>
          <a:lstStyle/>
          <a:p>
            <a:pPr marL="90805">
              <a:lnSpc>
                <a:spcPct val="100000"/>
              </a:lnSpc>
              <a:spcBef>
                <a:spcPts val="335"/>
              </a:spcBef>
            </a:pPr>
            <a:endParaRPr sz="1400" dirty="0">
              <a:latin typeface="Verdana"/>
              <a:cs typeface="Verdana"/>
            </a:endParaRPr>
          </a:p>
        </p:txBody>
      </p:sp>
      <p:pic>
        <p:nvPicPr>
          <p:cNvPr id="8" name="Resim 7"/>
          <p:cNvPicPr>
            <a:picLocks noChangeAspect="1"/>
          </p:cNvPicPr>
          <p:nvPr/>
        </p:nvPicPr>
        <p:blipFill rotWithShape="1">
          <a:blip r:embed="rId2">
            <a:extLst>
              <a:ext uri="{28A0092B-C50C-407E-A947-70E740481C1C}">
                <a14:useLocalDpi xmlns:a14="http://schemas.microsoft.com/office/drawing/2010/main" val="0"/>
              </a:ext>
            </a:extLst>
          </a:blip>
          <a:srcRect l="16874" t="42222" r="42501"/>
          <a:stretch/>
        </p:blipFill>
        <p:spPr>
          <a:xfrm>
            <a:off x="1447800" y="1130173"/>
            <a:ext cx="4953000" cy="3962400"/>
          </a:xfrm>
          <a:prstGeom prst="rect">
            <a:avLst/>
          </a:prstGeom>
        </p:spPr>
      </p:pic>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l="17500" t="6666" r="45000"/>
          <a:stretch/>
        </p:blipFill>
        <p:spPr>
          <a:xfrm>
            <a:off x="7282560" y="304800"/>
            <a:ext cx="4572000" cy="6400800"/>
          </a:xfrm>
          <a:prstGeom prst="rect">
            <a:avLst/>
          </a:prstGeom>
        </p:spPr>
      </p:pic>
      <p:pic>
        <p:nvPicPr>
          <p:cNvPr id="11" name="Resim 10"/>
          <p:cNvPicPr>
            <a:picLocks noChangeAspect="1"/>
          </p:cNvPicPr>
          <p:nvPr/>
        </p:nvPicPr>
        <p:blipFill rotWithShape="1">
          <a:blip r:embed="rId4">
            <a:extLst>
              <a:ext uri="{28A0092B-C50C-407E-A947-70E740481C1C}">
                <a14:useLocalDpi xmlns:a14="http://schemas.microsoft.com/office/drawing/2010/main" val="0"/>
              </a:ext>
            </a:extLst>
          </a:blip>
          <a:srcRect l="16875" t="36667" r="43125" b="41459"/>
          <a:stretch/>
        </p:blipFill>
        <p:spPr>
          <a:xfrm>
            <a:off x="1447800" y="5149276"/>
            <a:ext cx="4876800" cy="1579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6644" y="494157"/>
            <a:ext cx="8341995" cy="459741"/>
          </a:xfrm>
          <a:prstGeom prst="rect">
            <a:avLst/>
          </a:prstGeom>
        </p:spPr>
        <p:txBody>
          <a:bodyPr vert="horz" wrap="square" lIns="0" tIns="13335" rIns="0" bIns="0" rtlCol="0">
            <a:spAutoFit/>
          </a:bodyPr>
          <a:lstStyle/>
          <a:p>
            <a:pPr marL="2778760" marR="5080" indent="-2766695">
              <a:lnSpc>
                <a:spcPct val="100000"/>
              </a:lnSpc>
              <a:spcBef>
                <a:spcPts val="105"/>
              </a:spcBef>
            </a:pPr>
            <a:r>
              <a:rPr lang="tr-TR" sz="2900" dirty="0" smtClean="0"/>
              <a:t>            UYGULAMA-İÇERİK</a:t>
            </a:r>
            <a:endParaRPr sz="2900"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19</a:t>
            </a:r>
            <a:endParaRPr sz="2000">
              <a:latin typeface="Verdana"/>
              <a:cs typeface="Verdana"/>
            </a:endParaRPr>
          </a:p>
        </p:txBody>
      </p:sp>
      <p:pic>
        <p:nvPicPr>
          <p:cNvPr id="6" name="Resim 5"/>
          <p:cNvPicPr>
            <a:picLocks noChangeAspect="1"/>
          </p:cNvPicPr>
          <p:nvPr/>
        </p:nvPicPr>
        <p:blipFill rotWithShape="1">
          <a:blip r:embed="rId2">
            <a:extLst>
              <a:ext uri="{28A0092B-C50C-407E-A947-70E740481C1C}">
                <a14:useLocalDpi xmlns:a14="http://schemas.microsoft.com/office/drawing/2010/main" val="0"/>
              </a:ext>
            </a:extLst>
          </a:blip>
          <a:srcRect l="17500" t="18889" r="26249"/>
          <a:stretch/>
        </p:blipFill>
        <p:spPr>
          <a:xfrm>
            <a:off x="1619056" y="494157"/>
            <a:ext cx="6858000" cy="5562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4756"/>
            <a:ext cx="1592580" cy="508000"/>
          </a:xfrm>
          <a:custGeom>
            <a:avLst/>
            <a:gdLst/>
            <a:ahLst/>
            <a:cxnLst/>
            <a:rect l="l" t="t" r="r" b="b"/>
            <a:pathLst>
              <a:path w="1592580" h="508000">
                <a:moveTo>
                  <a:pt x="0" y="0"/>
                </a:moveTo>
                <a:lnTo>
                  <a:pt x="0" y="503948"/>
                </a:lnTo>
                <a:lnTo>
                  <a:pt x="1245844" y="507491"/>
                </a:lnTo>
                <a:lnTo>
                  <a:pt x="1346200" y="507491"/>
                </a:lnTo>
                <a:lnTo>
                  <a:pt x="1350899" y="502665"/>
                </a:lnTo>
                <a:lnTo>
                  <a:pt x="1352423" y="501141"/>
                </a:lnTo>
                <a:lnTo>
                  <a:pt x="1354328" y="499617"/>
                </a:lnTo>
                <a:lnTo>
                  <a:pt x="1355852" y="497966"/>
                </a:lnTo>
                <a:lnTo>
                  <a:pt x="1584960" y="268858"/>
                </a:lnTo>
                <a:lnTo>
                  <a:pt x="1590246" y="261714"/>
                </a:lnTo>
                <a:lnTo>
                  <a:pt x="1592008" y="254571"/>
                </a:lnTo>
                <a:lnTo>
                  <a:pt x="1590246" y="247427"/>
                </a:lnTo>
                <a:lnTo>
                  <a:pt x="1584960" y="240283"/>
                </a:lnTo>
                <a:lnTo>
                  <a:pt x="1355852" y="11302"/>
                </a:lnTo>
                <a:lnTo>
                  <a:pt x="1350899" y="11302"/>
                </a:lnTo>
                <a:lnTo>
                  <a:pt x="1350899" y="6476"/>
                </a:lnTo>
                <a:lnTo>
                  <a:pt x="1346200" y="6476"/>
                </a:lnTo>
                <a:lnTo>
                  <a:pt x="1341374" y="1777"/>
                </a:lnTo>
                <a:lnTo>
                  <a:pt x="1245844" y="1777"/>
                </a:lnTo>
                <a:lnTo>
                  <a:pt x="0" y="0"/>
                </a:lnTo>
                <a:close/>
              </a:path>
            </a:pathLst>
          </a:custGeom>
          <a:solidFill>
            <a:srgbClr val="353535"/>
          </a:solidFill>
        </p:spPr>
        <p:txBody>
          <a:bodyPr wrap="square" lIns="0" tIns="0" rIns="0" bIns="0" rtlCol="0"/>
          <a:lstStyle/>
          <a:p>
            <a:endParaRPr/>
          </a:p>
        </p:txBody>
      </p:sp>
      <p:sp>
        <p:nvSpPr>
          <p:cNvPr id="3" name="object 3"/>
          <p:cNvSpPr txBox="1"/>
          <p:nvPr/>
        </p:nvSpPr>
        <p:spPr>
          <a:xfrm>
            <a:off x="1739900" y="415797"/>
            <a:ext cx="8054340" cy="505908"/>
          </a:xfrm>
          <a:prstGeom prst="rect">
            <a:avLst/>
          </a:prstGeom>
        </p:spPr>
        <p:txBody>
          <a:bodyPr vert="horz" wrap="square" lIns="0" tIns="13335" rIns="0" bIns="0" rtlCol="0">
            <a:spAutoFit/>
          </a:bodyPr>
          <a:lstStyle/>
          <a:p>
            <a:pPr algn="ctr">
              <a:lnSpc>
                <a:spcPct val="100000"/>
              </a:lnSpc>
              <a:spcBef>
                <a:spcPts val="105"/>
              </a:spcBef>
            </a:pPr>
            <a:r>
              <a:rPr lang="tr-TR" sz="3200" b="1" dirty="0" smtClean="0">
                <a:solidFill>
                  <a:schemeClr val="accent5">
                    <a:lumMod val="75000"/>
                  </a:schemeClr>
                </a:solidFill>
                <a:latin typeface="Verdana"/>
                <a:cs typeface="Verdana"/>
              </a:rPr>
              <a:t>UYGULAMA-Kod</a:t>
            </a:r>
            <a:endParaRPr sz="3200" dirty="0">
              <a:latin typeface="Verdana"/>
              <a:cs typeface="Verdana"/>
            </a:endParaRPr>
          </a:p>
        </p:txBody>
      </p:sp>
      <p:sp>
        <p:nvSpPr>
          <p:cNvPr id="4" name="object 4"/>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20</a:t>
            </a:r>
            <a:endParaRPr sz="2000">
              <a:latin typeface="Verdana"/>
              <a:cs typeface="Verdana"/>
            </a:endParaRPr>
          </a:p>
        </p:txBody>
      </p:sp>
      <p:pic>
        <p:nvPicPr>
          <p:cNvPr id="8" name="Resim 7"/>
          <p:cNvPicPr>
            <a:picLocks noChangeAspect="1"/>
          </p:cNvPicPr>
          <p:nvPr/>
        </p:nvPicPr>
        <p:blipFill rotWithShape="1">
          <a:blip r:embed="rId2">
            <a:extLst>
              <a:ext uri="{28A0092B-C50C-407E-A947-70E740481C1C}">
                <a14:useLocalDpi xmlns:a14="http://schemas.microsoft.com/office/drawing/2010/main" val="0"/>
              </a:ext>
            </a:extLst>
          </a:blip>
          <a:srcRect l="16876" t="34445" r="38552" b="17595"/>
          <a:stretch/>
        </p:blipFill>
        <p:spPr>
          <a:xfrm>
            <a:off x="1371600" y="1223893"/>
            <a:ext cx="5434273" cy="3289047"/>
          </a:xfrm>
          <a:prstGeom prst="rect">
            <a:avLst/>
          </a:prstGeom>
        </p:spPr>
      </p:pic>
      <p:pic>
        <p:nvPicPr>
          <p:cNvPr id="9" name="Resim 8"/>
          <p:cNvPicPr>
            <a:picLocks noChangeAspect="1"/>
          </p:cNvPicPr>
          <p:nvPr/>
        </p:nvPicPr>
        <p:blipFill rotWithShape="1">
          <a:blip r:embed="rId3" cstate="print">
            <a:extLst>
              <a:ext uri="{28A0092B-C50C-407E-A947-70E740481C1C}">
                <a14:useLocalDpi xmlns:a14="http://schemas.microsoft.com/office/drawing/2010/main" val="0"/>
              </a:ext>
            </a:extLst>
          </a:blip>
          <a:srcRect l="15919" r="20401"/>
          <a:stretch/>
        </p:blipFill>
        <p:spPr>
          <a:xfrm>
            <a:off x="7010400" y="1981200"/>
            <a:ext cx="4572001" cy="4038600"/>
          </a:xfrm>
          <a:prstGeom prst="rect">
            <a:avLst/>
          </a:prstGeom>
        </p:spPr>
      </p:pic>
      <p:pic>
        <p:nvPicPr>
          <p:cNvPr id="10" name="Resim 9"/>
          <p:cNvPicPr>
            <a:picLocks noChangeAspect="1"/>
          </p:cNvPicPr>
          <p:nvPr/>
        </p:nvPicPr>
        <p:blipFill rotWithShape="1">
          <a:blip r:embed="rId4">
            <a:extLst>
              <a:ext uri="{28A0092B-C50C-407E-A947-70E740481C1C}">
                <a14:useLocalDpi xmlns:a14="http://schemas.microsoft.com/office/drawing/2010/main" val="0"/>
              </a:ext>
            </a:extLst>
          </a:blip>
          <a:srcRect l="16250" t="61112" r="43750" b="7777"/>
          <a:stretch/>
        </p:blipFill>
        <p:spPr>
          <a:xfrm>
            <a:off x="1232281" y="4699379"/>
            <a:ext cx="4876800" cy="2133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57017" y="649300"/>
            <a:ext cx="6418580" cy="505908"/>
          </a:xfrm>
          <a:prstGeom prst="rect">
            <a:avLst/>
          </a:prstGeom>
        </p:spPr>
        <p:txBody>
          <a:bodyPr vert="horz" wrap="square" lIns="0" tIns="13335" rIns="0" bIns="0" rtlCol="0">
            <a:spAutoFit/>
          </a:bodyPr>
          <a:lstStyle/>
          <a:p>
            <a:pPr algn="ctr">
              <a:lnSpc>
                <a:spcPct val="100000"/>
              </a:lnSpc>
              <a:spcBef>
                <a:spcPts val="105"/>
              </a:spcBef>
            </a:pPr>
            <a:r>
              <a:rPr lang="tr-TR" spc="-204" dirty="0" smtClean="0"/>
              <a:t>UYGULAMA-KOD</a:t>
            </a:r>
            <a:endParaRPr spc="-204"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21</a:t>
            </a:r>
            <a:endParaRPr sz="2000">
              <a:latin typeface="Verdana"/>
              <a:cs typeface="Verdana"/>
            </a:endParaRPr>
          </a:p>
        </p:txBody>
      </p:sp>
      <p:sp>
        <p:nvSpPr>
          <p:cNvPr id="4" name="object 4"/>
          <p:cNvSpPr txBox="1"/>
          <p:nvPr/>
        </p:nvSpPr>
        <p:spPr>
          <a:xfrm>
            <a:off x="1905000" y="2667000"/>
            <a:ext cx="6133465" cy="366126"/>
          </a:xfrm>
          <a:prstGeom prst="rect">
            <a:avLst/>
          </a:prstGeom>
        </p:spPr>
        <p:txBody>
          <a:bodyPr vert="horz" wrap="square" lIns="0" tIns="88265" rIns="0" bIns="0" rtlCol="0">
            <a:spAutoFit/>
          </a:bodyPr>
          <a:lstStyle/>
          <a:p>
            <a:pPr marL="3353435">
              <a:lnSpc>
                <a:spcPct val="100000"/>
              </a:lnSpc>
              <a:spcBef>
                <a:spcPts val="695"/>
              </a:spcBef>
            </a:pPr>
            <a:endParaRPr sz="1800" dirty="0">
              <a:latin typeface="Verdana"/>
              <a:cs typeface="Verdana"/>
            </a:endParaRPr>
          </a:p>
        </p:txBody>
      </p:sp>
      <p:pic>
        <p:nvPicPr>
          <p:cNvPr id="7" name="Resim 6"/>
          <p:cNvPicPr>
            <a:picLocks noChangeAspect="1"/>
          </p:cNvPicPr>
          <p:nvPr/>
        </p:nvPicPr>
        <p:blipFill rotWithShape="1">
          <a:blip r:embed="rId2">
            <a:extLst>
              <a:ext uri="{28A0092B-C50C-407E-A947-70E740481C1C}">
                <a14:useLocalDpi xmlns:a14="http://schemas.microsoft.com/office/drawing/2010/main" val="0"/>
              </a:ext>
            </a:extLst>
          </a:blip>
          <a:srcRect l="15151" t="5387" r="50001" b="24579"/>
          <a:stretch/>
        </p:blipFill>
        <p:spPr>
          <a:xfrm>
            <a:off x="804417" y="1828800"/>
            <a:ext cx="3505200" cy="3962400"/>
          </a:xfrm>
          <a:prstGeom prst="rect">
            <a:avLst/>
          </a:prstGeom>
        </p:spPr>
      </p:pic>
      <p:sp>
        <p:nvSpPr>
          <p:cNvPr id="8" name="Metin kutusu 7"/>
          <p:cNvSpPr txBox="1"/>
          <p:nvPr/>
        </p:nvSpPr>
        <p:spPr>
          <a:xfrm>
            <a:off x="4648200" y="1905000"/>
            <a:ext cx="6934200" cy="2585323"/>
          </a:xfrm>
          <a:prstGeom prst="rect">
            <a:avLst/>
          </a:prstGeom>
          <a:noFill/>
        </p:spPr>
        <p:txBody>
          <a:bodyPr wrap="square" rtlCol="0">
            <a:spAutoFit/>
          </a:bodyPr>
          <a:lstStyle/>
          <a:p>
            <a:r>
              <a:rPr lang="tr-TR" dirty="0" err="1" smtClean="0"/>
              <a:t>Veritabanına</a:t>
            </a:r>
            <a:r>
              <a:rPr lang="tr-TR" dirty="0" smtClean="0"/>
              <a:t> gönderme işlemi</a:t>
            </a:r>
          </a:p>
          <a:p>
            <a:r>
              <a:rPr lang="tr-TR" dirty="0"/>
              <a:t>M</a:t>
            </a:r>
            <a:r>
              <a:rPr lang="tr-TR" dirty="0" smtClean="0"/>
              <a:t>etin </a:t>
            </a:r>
            <a:r>
              <a:rPr lang="tr-TR" dirty="0"/>
              <a:t>alanındaki metin her değiştiğinde bir geri arama işlevi </a:t>
            </a:r>
            <a:r>
              <a:rPr lang="tr-TR" dirty="0" smtClean="0"/>
              <a:t>çalıştırılması gerektiğinde </a:t>
            </a:r>
            <a:r>
              <a:rPr lang="tr-TR" dirty="0" err="1" smtClean="0"/>
              <a:t>controller</a:t>
            </a:r>
            <a:r>
              <a:rPr lang="tr-TR" dirty="0" smtClean="0"/>
              <a:t> kullanılır.</a:t>
            </a:r>
          </a:p>
          <a:p>
            <a:endParaRPr lang="tr-TR" dirty="0"/>
          </a:p>
          <a:p>
            <a:r>
              <a:rPr lang="tr-TR" dirty="0" err="1" smtClean="0"/>
              <a:t>dispose</a:t>
            </a:r>
            <a:r>
              <a:rPr lang="tr-TR" dirty="0" smtClean="0"/>
              <a:t> işlemi :</a:t>
            </a:r>
          </a:p>
          <a:p>
            <a:r>
              <a:rPr lang="tr-TR" dirty="0" err="1"/>
              <a:t>State</a:t>
            </a:r>
            <a:r>
              <a:rPr lang="tr-TR" dirty="0"/>
              <a:t> </a:t>
            </a:r>
            <a:r>
              <a:rPr lang="tr-TR" dirty="0" err="1"/>
              <a:t>widget</a:t>
            </a:r>
            <a:r>
              <a:rPr lang="tr-TR" dirty="0"/>
              <a:t> ağaç yapısından kalıcı olarak silindiğinde çağırılır. Nesnemize ait hafıza, </a:t>
            </a:r>
            <a:r>
              <a:rPr lang="tr-TR" dirty="0" err="1"/>
              <a:t>listener</a:t>
            </a:r>
            <a:r>
              <a:rPr lang="tr-TR" dirty="0"/>
              <a:t> vb. bağlantılı olduğu yapılar varsa bağlantıları kopartılır.</a:t>
            </a:r>
            <a:r>
              <a:rPr lang="tr-TR" dirty="0" smtClean="0"/>
              <a:t> </a:t>
            </a:r>
            <a:endParaRPr lang="tr-TR" dirty="0"/>
          </a:p>
          <a:p>
            <a:endParaRPr lang="tr-TR"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2205" y="502665"/>
            <a:ext cx="2650490" cy="574040"/>
          </a:xfrm>
          <a:prstGeom prst="rect">
            <a:avLst/>
          </a:prstGeom>
        </p:spPr>
        <p:txBody>
          <a:bodyPr vert="horz" wrap="square" lIns="0" tIns="12700" rIns="0" bIns="0" rtlCol="0">
            <a:spAutoFit/>
          </a:bodyPr>
          <a:lstStyle/>
          <a:p>
            <a:pPr marL="12700">
              <a:lnSpc>
                <a:spcPct val="100000"/>
              </a:lnSpc>
              <a:spcBef>
                <a:spcPts val="100"/>
              </a:spcBef>
            </a:pPr>
            <a:r>
              <a:rPr sz="3600" spc="-610" dirty="0"/>
              <a:t>İÇİNDEKİLER</a:t>
            </a:r>
            <a:endParaRPr sz="3600"/>
          </a:p>
        </p:txBody>
      </p:sp>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4</a:t>
            </a:r>
            <a:endParaRPr sz="2000">
              <a:latin typeface="Verdana"/>
              <a:cs typeface="Verdana"/>
            </a:endParaRPr>
          </a:p>
        </p:txBody>
      </p:sp>
      <p:sp>
        <p:nvSpPr>
          <p:cNvPr id="4" name="object 4"/>
          <p:cNvSpPr/>
          <p:nvPr/>
        </p:nvSpPr>
        <p:spPr>
          <a:xfrm>
            <a:off x="10024871" y="4739641"/>
            <a:ext cx="1812798" cy="20032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67000" y="1447800"/>
            <a:ext cx="5224780" cy="3162404"/>
          </a:xfrm>
          <a:prstGeom prst="rect">
            <a:avLst/>
          </a:prstGeom>
        </p:spPr>
        <p:txBody>
          <a:bodyPr vert="horz" wrap="square" lIns="0" tIns="88900" rIns="0" bIns="0" rtlCol="0">
            <a:spAutoFit/>
          </a:bodyPr>
          <a:lstStyle/>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Mobil Programlama Nedir?</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Not Defteri Nedir?</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Uygulamanın </a:t>
            </a:r>
            <a:r>
              <a:rPr lang="tr-TR" sz="1700" noProof="1" smtClean="0">
                <a:latin typeface="Verdana"/>
                <a:cs typeface="Verdana"/>
              </a:rPr>
              <a:t>Am</a:t>
            </a:r>
            <a:r>
              <a:rPr lang="tr-TR" sz="1700" noProof="1" smtClean="0">
                <a:latin typeface="Verdana"/>
                <a:cs typeface="Verdana"/>
              </a:rPr>
              <a:t>acı </a:t>
            </a:r>
            <a:r>
              <a:rPr lang="tr-TR" sz="1700" noProof="1" smtClean="0">
                <a:latin typeface="Verdana"/>
                <a:cs typeface="Verdana"/>
              </a:rPr>
              <a:t>N</a:t>
            </a:r>
            <a:r>
              <a:rPr lang="tr-TR" sz="1700" noProof="1" smtClean="0">
                <a:latin typeface="Verdana"/>
                <a:cs typeface="Verdana"/>
              </a:rPr>
              <a:t>edir?</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Uygulama</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Kütüphane-Paket</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Firebase Nedir –Firestore</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Uygulama Kod</a:t>
            </a:r>
          </a:p>
          <a:p>
            <a:pPr marL="755650" lvl="1" indent="-285750">
              <a:spcBef>
                <a:spcPts val="700"/>
              </a:spcBef>
              <a:buClr>
                <a:srgbClr val="353535"/>
              </a:buClr>
              <a:buFont typeface="Arial" panose="020B0604020202020204" pitchFamily="34" charset="0"/>
              <a:buChar char="•"/>
              <a:tabLst>
                <a:tab pos="354965" algn="l"/>
                <a:tab pos="355600" algn="l"/>
              </a:tabLst>
            </a:pPr>
            <a:r>
              <a:rPr lang="tr-TR" sz="1700" noProof="1" smtClean="0">
                <a:latin typeface="Verdana"/>
                <a:cs typeface="Verdana"/>
              </a:rPr>
              <a:t>Yardımcı Kaynaklar</a:t>
            </a:r>
            <a:endParaRPr lang="tr-TR" sz="1700" noProof="1" smtClean="0">
              <a:latin typeface="Verdana"/>
              <a:cs typeface="Verdana"/>
            </a:endParaRPr>
          </a:p>
          <a:p>
            <a:pPr marL="12700">
              <a:lnSpc>
                <a:spcPct val="100000"/>
              </a:lnSpc>
              <a:spcBef>
                <a:spcPts val="700"/>
              </a:spcBef>
              <a:buClr>
                <a:srgbClr val="353535"/>
              </a:buClr>
              <a:tabLst>
                <a:tab pos="354965" algn="l"/>
                <a:tab pos="355600" algn="l"/>
              </a:tabLst>
            </a:pPr>
            <a:endParaRPr sz="1700" dirty="0">
              <a:latin typeface="Verdana"/>
              <a:cs typeface="Verdan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624265"/>
            <a:ext cx="9487535" cy="505908"/>
          </a:xfrm>
          <a:prstGeom prst="rect">
            <a:avLst/>
          </a:prstGeom>
        </p:spPr>
        <p:txBody>
          <a:bodyPr vert="horz" wrap="square" lIns="0" tIns="13335" rIns="0" bIns="0" rtlCol="0">
            <a:spAutoFit/>
          </a:bodyPr>
          <a:lstStyle/>
          <a:p>
            <a:pPr marL="12065" marR="5080" indent="635" algn="ctr">
              <a:lnSpc>
                <a:spcPct val="100000"/>
              </a:lnSpc>
              <a:spcBef>
                <a:spcPts val="105"/>
              </a:spcBef>
            </a:pPr>
            <a:r>
              <a:rPr lang="tr-TR" spc="-495" dirty="0" smtClean="0"/>
              <a:t>UYGULAMA-KOD</a:t>
            </a:r>
            <a:endParaRPr spc="-495"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22</a:t>
            </a:r>
            <a:endParaRPr sz="2000">
              <a:latin typeface="Verdana"/>
              <a:cs typeface="Verdana"/>
            </a:endParaRPr>
          </a:p>
        </p:txBody>
      </p:sp>
      <p:pic>
        <p:nvPicPr>
          <p:cNvPr id="8" name="Resim 7"/>
          <p:cNvPicPr>
            <a:picLocks noChangeAspect="1"/>
          </p:cNvPicPr>
          <p:nvPr/>
        </p:nvPicPr>
        <p:blipFill rotWithShape="1">
          <a:blip r:embed="rId2">
            <a:extLst>
              <a:ext uri="{28A0092B-C50C-407E-A947-70E740481C1C}">
                <a14:useLocalDpi xmlns:a14="http://schemas.microsoft.com/office/drawing/2010/main" val="0"/>
              </a:ext>
            </a:extLst>
          </a:blip>
          <a:srcRect l="16516" t="9204" r="46609" b="27778"/>
          <a:stretch/>
        </p:blipFill>
        <p:spPr>
          <a:xfrm>
            <a:off x="1093580" y="1447800"/>
            <a:ext cx="4495800" cy="4321791"/>
          </a:xfrm>
          <a:prstGeom prst="rect">
            <a:avLst/>
          </a:prstGeom>
        </p:spPr>
      </p:pic>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l="23952" t="5555" r="33125" b="-5555"/>
          <a:stretch/>
        </p:blipFill>
        <p:spPr>
          <a:xfrm>
            <a:off x="6553200" y="304800"/>
            <a:ext cx="5233162"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6916" y="538099"/>
            <a:ext cx="8555990" cy="505908"/>
          </a:xfrm>
          <a:prstGeom prst="rect">
            <a:avLst/>
          </a:prstGeom>
        </p:spPr>
        <p:txBody>
          <a:bodyPr vert="horz" wrap="square" lIns="0" tIns="13335" rIns="0" bIns="0" rtlCol="0">
            <a:spAutoFit/>
          </a:bodyPr>
          <a:lstStyle/>
          <a:p>
            <a:pPr marL="11430" algn="ctr">
              <a:lnSpc>
                <a:spcPct val="100000"/>
              </a:lnSpc>
              <a:spcBef>
                <a:spcPts val="105"/>
              </a:spcBef>
            </a:pPr>
            <a:r>
              <a:rPr lang="tr-TR" spc="-265" dirty="0" smtClean="0"/>
              <a:t>UYGULAMA-KOD</a:t>
            </a:r>
            <a:endParaRPr spc="-265" dirty="0"/>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23</a:t>
            </a:r>
            <a:endParaRPr sz="2000">
              <a:latin typeface="Verdana"/>
              <a:cs typeface="Verdana"/>
            </a:endParaRPr>
          </a:p>
        </p:txBody>
      </p:sp>
      <p:pic>
        <p:nvPicPr>
          <p:cNvPr id="9" name="Resim 8"/>
          <p:cNvPicPr>
            <a:picLocks noChangeAspect="1"/>
          </p:cNvPicPr>
          <p:nvPr/>
        </p:nvPicPr>
        <p:blipFill rotWithShape="1">
          <a:blip r:embed="rId2">
            <a:extLst>
              <a:ext uri="{28A0092B-C50C-407E-A947-70E740481C1C}">
                <a14:useLocalDpi xmlns:a14="http://schemas.microsoft.com/office/drawing/2010/main" val="0"/>
              </a:ext>
            </a:extLst>
          </a:blip>
          <a:srcRect l="16667" r="44697"/>
          <a:stretch/>
        </p:blipFill>
        <p:spPr>
          <a:xfrm>
            <a:off x="1486916" y="1044007"/>
            <a:ext cx="3886200" cy="5657850"/>
          </a:xfrm>
          <a:prstGeom prst="rect">
            <a:avLst/>
          </a:prstGeom>
        </p:spPr>
      </p:pic>
      <p:sp>
        <p:nvSpPr>
          <p:cNvPr id="10" name="Metin kutusu 9"/>
          <p:cNvSpPr txBox="1"/>
          <p:nvPr/>
        </p:nvSpPr>
        <p:spPr>
          <a:xfrm>
            <a:off x="5562600" y="1371600"/>
            <a:ext cx="5791200" cy="3416320"/>
          </a:xfrm>
          <a:prstGeom prst="rect">
            <a:avLst/>
          </a:prstGeom>
          <a:noFill/>
        </p:spPr>
        <p:txBody>
          <a:bodyPr wrap="square" rtlCol="0">
            <a:spAutoFit/>
          </a:bodyPr>
          <a:lstStyle/>
          <a:p>
            <a:r>
              <a:rPr lang="tr-TR" dirty="0" smtClean="0"/>
              <a:t>Kayıtlı kullanıcı hataları</a:t>
            </a:r>
          </a:p>
          <a:p>
            <a:r>
              <a:rPr lang="tr-TR" dirty="0" err="1"/>
              <a:t>catch</a:t>
            </a:r>
            <a:r>
              <a:rPr lang="tr-TR" dirty="0"/>
              <a:t> </a:t>
            </a:r>
            <a:r>
              <a:rPr lang="tr-TR" dirty="0" smtClean="0"/>
              <a:t>‘ </a:t>
            </a:r>
            <a:r>
              <a:rPr lang="tr-TR" dirty="0" err="1" smtClean="0"/>
              <a:t>email</a:t>
            </a:r>
            <a:r>
              <a:rPr lang="tr-TR" dirty="0" smtClean="0"/>
              <a:t>-</a:t>
            </a:r>
            <a:r>
              <a:rPr lang="tr-TR" dirty="0" err="1" smtClean="0"/>
              <a:t>already</a:t>
            </a:r>
            <a:r>
              <a:rPr lang="tr-TR" dirty="0" smtClean="0"/>
              <a:t>-in-</a:t>
            </a:r>
            <a:r>
              <a:rPr lang="tr-TR" dirty="0" err="1" smtClean="0"/>
              <a:t>use</a:t>
            </a:r>
            <a:r>
              <a:rPr lang="tr-TR" dirty="0" smtClean="0"/>
              <a:t>’</a:t>
            </a:r>
          </a:p>
          <a:p>
            <a:r>
              <a:rPr lang="tr-TR" dirty="0" smtClean="0"/>
              <a:t>‘e-posta </a:t>
            </a:r>
            <a:r>
              <a:rPr lang="tr-TR" dirty="0"/>
              <a:t>zaten </a:t>
            </a:r>
            <a:r>
              <a:rPr lang="tr-TR" dirty="0" smtClean="0"/>
              <a:t>kullanımda’</a:t>
            </a:r>
          </a:p>
          <a:p>
            <a:r>
              <a:rPr lang="tr-TR" dirty="0" smtClean="0"/>
              <a:t>‘</a:t>
            </a:r>
            <a:r>
              <a:rPr lang="tr-TR" dirty="0" err="1" smtClean="0"/>
              <a:t>user</a:t>
            </a:r>
            <a:r>
              <a:rPr lang="tr-TR" dirty="0" smtClean="0"/>
              <a:t>-not-</a:t>
            </a:r>
            <a:r>
              <a:rPr lang="tr-TR" dirty="0" err="1" smtClean="0"/>
              <a:t>found</a:t>
            </a:r>
            <a:r>
              <a:rPr lang="tr-TR" dirty="0" smtClean="0"/>
              <a:t>’</a:t>
            </a:r>
          </a:p>
          <a:p>
            <a:r>
              <a:rPr lang="tr-TR" dirty="0" smtClean="0"/>
              <a:t>‘</a:t>
            </a:r>
            <a:r>
              <a:rPr lang="tr-TR" dirty="0" err="1" smtClean="0"/>
              <a:t>invalid</a:t>
            </a:r>
            <a:r>
              <a:rPr lang="tr-TR" dirty="0" smtClean="0"/>
              <a:t>-e-mail</a:t>
            </a:r>
            <a:r>
              <a:rPr lang="tr-TR" dirty="0" smtClean="0"/>
              <a:t>’</a:t>
            </a:r>
            <a:endParaRPr lang="tr-TR" dirty="0" smtClean="0"/>
          </a:p>
          <a:p>
            <a:endParaRPr lang="tr-TR" dirty="0"/>
          </a:p>
          <a:p>
            <a:endParaRPr lang="tr-TR" dirty="0" smtClean="0"/>
          </a:p>
          <a:p>
            <a:r>
              <a:rPr lang="tr-TR" dirty="0" err="1" smtClean="0"/>
              <a:t>Firebase</a:t>
            </a:r>
            <a:r>
              <a:rPr lang="tr-TR" dirty="0" smtClean="0"/>
              <a:t> Kimlik Doğrulama </a:t>
            </a:r>
            <a:r>
              <a:rPr lang="tr-TR" dirty="0" err="1" smtClean="0"/>
              <a:t>SDK'ları</a:t>
            </a:r>
            <a:r>
              <a:rPr lang="tr-TR" dirty="0" smtClean="0"/>
              <a:t>, kimlik doğrulama yöntemlerini kullanırken oluşabilecek çeşitli hataları yakalamak için basit bir yol sağlar. </a:t>
            </a:r>
            <a:r>
              <a:rPr lang="tr-TR" dirty="0" err="1" smtClean="0"/>
              <a:t>Flutter</a:t>
            </a:r>
            <a:r>
              <a:rPr lang="tr-TR" dirty="0" smtClean="0"/>
              <a:t> için </a:t>
            </a:r>
            <a:r>
              <a:rPr lang="tr-TR" dirty="0" err="1" smtClean="0"/>
              <a:t>SDK'lar</a:t>
            </a:r>
            <a:r>
              <a:rPr lang="tr-TR" dirty="0" smtClean="0"/>
              <a:t> bu hataları </a:t>
            </a:r>
            <a:r>
              <a:rPr lang="tr-TR" b="1" dirty="0" err="1" smtClean="0"/>
              <a:t>FirebaseAuthException</a:t>
            </a:r>
            <a:r>
              <a:rPr lang="tr-TR" dirty="0" smtClean="0"/>
              <a:t> sınıf aracılığıyla gösterir.</a:t>
            </a:r>
          </a:p>
          <a:p>
            <a:endParaRPr lang="tr-T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8097" y="588975"/>
            <a:ext cx="4378325" cy="574675"/>
          </a:xfrm>
          <a:prstGeom prst="rect">
            <a:avLst/>
          </a:prstGeom>
        </p:spPr>
        <p:txBody>
          <a:bodyPr vert="horz" wrap="square" lIns="0" tIns="12700" rIns="0" bIns="0" rtlCol="0">
            <a:spAutoFit/>
          </a:bodyPr>
          <a:lstStyle/>
          <a:p>
            <a:pPr marL="12700">
              <a:lnSpc>
                <a:spcPct val="100000"/>
              </a:lnSpc>
              <a:spcBef>
                <a:spcPts val="100"/>
              </a:spcBef>
            </a:pPr>
            <a:r>
              <a:rPr sz="3600" b="1" spc="-280" dirty="0">
                <a:solidFill>
                  <a:srgbClr val="178DBA"/>
                </a:solidFill>
                <a:latin typeface="Verdana"/>
                <a:cs typeface="Verdana"/>
              </a:rPr>
              <a:t>Yardımcı</a:t>
            </a:r>
            <a:r>
              <a:rPr sz="3600" b="1" spc="-290" dirty="0">
                <a:solidFill>
                  <a:srgbClr val="178DBA"/>
                </a:solidFill>
                <a:latin typeface="Verdana"/>
                <a:cs typeface="Verdana"/>
              </a:rPr>
              <a:t> </a:t>
            </a:r>
            <a:r>
              <a:rPr sz="3600" b="1" spc="-295" dirty="0">
                <a:solidFill>
                  <a:srgbClr val="178DBA"/>
                </a:solidFill>
                <a:latin typeface="Verdana"/>
                <a:cs typeface="Verdana"/>
              </a:rPr>
              <a:t>Kaynaklar</a:t>
            </a:r>
            <a:endParaRPr sz="3600">
              <a:latin typeface="Verdana"/>
              <a:cs typeface="Verdana"/>
            </a:endParaRPr>
          </a:p>
        </p:txBody>
      </p:sp>
      <p:sp>
        <p:nvSpPr>
          <p:cNvPr id="4" name="object 4"/>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45</a:t>
            </a:r>
            <a:endParaRPr sz="2000">
              <a:latin typeface="Verdana"/>
              <a:cs typeface="Verdana"/>
            </a:endParaRPr>
          </a:p>
        </p:txBody>
      </p:sp>
      <p:sp>
        <p:nvSpPr>
          <p:cNvPr id="5" name="object 5"/>
          <p:cNvSpPr/>
          <p:nvPr/>
        </p:nvSpPr>
        <p:spPr>
          <a:xfrm>
            <a:off x="10078211" y="102107"/>
            <a:ext cx="1991868" cy="685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024871" y="4739641"/>
            <a:ext cx="1812798" cy="2003298"/>
          </a:xfrm>
          <a:prstGeom prst="rect">
            <a:avLst/>
          </a:prstGeom>
          <a:blipFill>
            <a:blip r:embed="rId3" cstate="print"/>
            <a:stretch>
              <a:fillRect/>
            </a:stretch>
          </a:blipFill>
        </p:spPr>
        <p:txBody>
          <a:bodyPr wrap="square" lIns="0" tIns="0" rIns="0" bIns="0" rtlCol="0"/>
          <a:lstStyle/>
          <a:p>
            <a:endParaRPr/>
          </a:p>
        </p:txBody>
      </p:sp>
      <p:sp>
        <p:nvSpPr>
          <p:cNvPr id="7" name="Metin kutusu 6"/>
          <p:cNvSpPr txBox="1"/>
          <p:nvPr/>
        </p:nvSpPr>
        <p:spPr>
          <a:xfrm>
            <a:off x="2438400" y="1447800"/>
            <a:ext cx="7391400" cy="3970318"/>
          </a:xfrm>
          <a:prstGeom prst="rect">
            <a:avLst/>
          </a:prstGeom>
          <a:noFill/>
        </p:spPr>
        <p:txBody>
          <a:bodyPr wrap="square" rtlCol="0">
            <a:spAutoFit/>
          </a:bodyPr>
          <a:lstStyle/>
          <a:p>
            <a:r>
              <a:rPr lang="tr-TR" dirty="0" smtClean="0">
                <a:hlinkClick r:id="rId4"/>
              </a:rPr>
              <a:t>https://www.youtube.com/watch?v=WDilDtmV5dc&amp;list=PLRzodrm7Zy5Epz_i7YCbD_B_Cmq4dTcI5</a:t>
            </a:r>
            <a:endParaRPr lang="tr-TR" dirty="0"/>
          </a:p>
          <a:p>
            <a:endParaRPr lang="tr-TR" dirty="0" smtClean="0"/>
          </a:p>
          <a:p>
            <a:r>
              <a:rPr lang="tr-TR" dirty="0" smtClean="0">
                <a:hlinkClick r:id="rId5"/>
              </a:rPr>
              <a:t>https://www.uplabs.com/</a:t>
            </a:r>
            <a:endParaRPr lang="tr-TR" dirty="0" smtClean="0"/>
          </a:p>
          <a:p>
            <a:endParaRPr lang="tr-TR" dirty="0"/>
          </a:p>
          <a:p>
            <a:r>
              <a:rPr lang="tr-TR" dirty="0" smtClean="0">
                <a:hlinkClick r:id="rId6"/>
              </a:rPr>
              <a:t>https://flutter.dev/?gclid=Cj0KCQjwqPGUBhDwARIsANNwjV7_JsaY6WM0xJIdUj5CCNh7GdIo5vEDbnXVT1w5ryGWA0cHDgVrAasaAsEiEALw_wcB&amp;gclsrc=aw.ds</a:t>
            </a:r>
            <a:endParaRPr lang="tr-TR" dirty="0" smtClean="0"/>
          </a:p>
          <a:p>
            <a:r>
              <a:rPr lang="tr-TR" dirty="0" smtClean="0">
                <a:hlinkClick r:id="rId7"/>
              </a:rPr>
              <a:t>https://www.youtube.com/playlist?list=PLNRtC6HXL3EDnn4naNGqlQSFqGyMXXWow</a:t>
            </a:r>
            <a:endParaRPr lang="tr-TR" dirty="0" smtClean="0"/>
          </a:p>
          <a:p>
            <a:endParaRPr lang="tr-TR" dirty="0"/>
          </a:p>
          <a:p>
            <a:r>
              <a:rPr lang="tr-TR" dirty="0" smtClean="0">
                <a:hlinkClick r:id="rId8"/>
              </a:rPr>
              <a:t>https://www.youtube.com/watch?v=RGa4HJutK48</a:t>
            </a:r>
            <a:endParaRPr lang="tr-TR" dirty="0" smtClean="0"/>
          </a:p>
          <a:p>
            <a:endParaRPr lang="tr-TR" dirty="0" smtClean="0"/>
          </a:p>
          <a:p>
            <a:endParaRPr lang="tr-T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23588"/>
            <a:ext cx="1743075" cy="779145"/>
          </a:xfrm>
          <a:custGeom>
            <a:avLst/>
            <a:gdLst/>
            <a:ahLst/>
            <a:cxnLst/>
            <a:rect l="l" t="t" r="r" b="b"/>
            <a:pathLst>
              <a:path w="1743075" h="779145">
                <a:moveTo>
                  <a:pt x="1346200" y="0"/>
                </a:moveTo>
                <a:lnTo>
                  <a:pt x="0" y="0"/>
                </a:lnTo>
                <a:lnTo>
                  <a:pt x="0" y="778763"/>
                </a:lnTo>
                <a:lnTo>
                  <a:pt x="1346200" y="778763"/>
                </a:lnTo>
                <a:lnTo>
                  <a:pt x="1355891" y="777956"/>
                </a:lnTo>
                <a:lnTo>
                  <a:pt x="1363821" y="775827"/>
                </a:lnTo>
                <a:lnTo>
                  <a:pt x="1369988" y="772816"/>
                </a:lnTo>
                <a:lnTo>
                  <a:pt x="1374394" y="769366"/>
                </a:lnTo>
                <a:lnTo>
                  <a:pt x="1374394" y="764667"/>
                </a:lnTo>
                <a:lnTo>
                  <a:pt x="1379093" y="764667"/>
                </a:lnTo>
                <a:lnTo>
                  <a:pt x="1735582" y="408178"/>
                </a:lnTo>
                <a:lnTo>
                  <a:pt x="1740868" y="399587"/>
                </a:lnTo>
                <a:lnTo>
                  <a:pt x="1742630" y="388794"/>
                </a:lnTo>
                <a:lnTo>
                  <a:pt x="1740868" y="377120"/>
                </a:lnTo>
                <a:lnTo>
                  <a:pt x="1735582" y="365887"/>
                </a:lnTo>
                <a:lnTo>
                  <a:pt x="1379093" y="14097"/>
                </a:lnTo>
                <a:lnTo>
                  <a:pt x="1379093" y="9398"/>
                </a:lnTo>
                <a:lnTo>
                  <a:pt x="1374394" y="9398"/>
                </a:lnTo>
                <a:lnTo>
                  <a:pt x="1369988" y="5947"/>
                </a:lnTo>
                <a:lnTo>
                  <a:pt x="1363821" y="2936"/>
                </a:lnTo>
                <a:lnTo>
                  <a:pt x="1355891" y="807"/>
                </a:lnTo>
                <a:lnTo>
                  <a:pt x="1346200" y="0"/>
                </a:lnTo>
                <a:close/>
              </a:path>
            </a:pathLst>
          </a:custGeom>
          <a:solidFill>
            <a:srgbClr val="353535"/>
          </a:solidFill>
        </p:spPr>
        <p:txBody>
          <a:bodyPr wrap="square" lIns="0" tIns="0" rIns="0" bIns="0" rtlCol="0"/>
          <a:lstStyle/>
          <a:p>
            <a:endParaRPr/>
          </a:p>
        </p:txBody>
      </p:sp>
      <p:grpSp>
        <p:nvGrpSpPr>
          <p:cNvPr id="3" name="object 3"/>
          <p:cNvGrpSpPr/>
          <p:nvPr/>
        </p:nvGrpSpPr>
        <p:grpSpPr>
          <a:xfrm>
            <a:off x="5818632" y="4369320"/>
            <a:ext cx="6075045" cy="2341245"/>
            <a:chOff x="5818632" y="4369320"/>
            <a:chExt cx="6075045" cy="2341245"/>
          </a:xfrm>
        </p:grpSpPr>
        <p:sp>
          <p:nvSpPr>
            <p:cNvPr id="4" name="object 4"/>
            <p:cNvSpPr/>
            <p:nvPr/>
          </p:nvSpPr>
          <p:spPr>
            <a:xfrm>
              <a:off x="5818632" y="4369320"/>
              <a:ext cx="6074664" cy="23408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71972" y="4384547"/>
              <a:ext cx="5972556" cy="2238756"/>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2940939" y="2803270"/>
            <a:ext cx="6967855" cy="736600"/>
            <a:chOff x="2940939" y="2803270"/>
            <a:chExt cx="6967855" cy="736600"/>
          </a:xfrm>
        </p:grpSpPr>
        <p:sp>
          <p:nvSpPr>
            <p:cNvPr id="7" name="object 7"/>
            <p:cNvSpPr/>
            <p:nvPr/>
          </p:nvSpPr>
          <p:spPr>
            <a:xfrm>
              <a:off x="2948940" y="2811779"/>
              <a:ext cx="6959346" cy="72771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940939" y="2803270"/>
              <a:ext cx="6936740" cy="705993"/>
            </a:xfrm>
            <a:prstGeom prst="rect">
              <a:avLst/>
            </a:prstGeom>
            <a:blipFill>
              <a:blip r:embed="rId5" cstate="print"/>
              <a:stretch>
                <a:fillRect/>
              </a:stretch>
            </a:blipFill>
          </p:spPr>
          <p:txBody>
            <a:bodyPr wrap="square" lIns="0" tIns="0" rIns="0" bIns="0" rtlCol="0"/>
            <a:lstStyle/>
            <a:p>
              <a:endParaRPr/>
            </a:p>
          </p:txBody>
        </p:sp>
      </p:grpSp>
      <p:sp>
        <p:nvSpPr>
          <p:cNvPr id="9" name="object 9"/>
          <p:cNvSpPr txBox="1"/>
          <p:nvPr/>
        </p:nvSpPr>
        <p:spPr>
          <a:xfrm>
            <a:off x="923036" y="4541901"/>
            <a:ext cx="309245" cy="330835"/>
          </a:xfrm>
          <a:prstGeom prst="rect">
            <a:avLst/>
          </a:prstGeom>
        </p:spPr>
        <p:txBody>
          <a:bodyPr vert="horz" wrap="square" lIns="0" tIns="12700" rIns="0" bIns="0" rtlCol="0">
            <a:spAutoFit/>
          </a:bodyPr>
          <a:lstStyle/>
          <a:p>
            <a:pPr marL="12700">
              <a:lnSpc>
                <a:spcPct val="100000"/>
              </a:lnSpc>
              <a:spcBef>
                <a:spcPts val="100"/>
              </a:spcBef>
            </a:pPr>
            <a:r>
              <a:rPr sz="2000" spc="-160" dirty="0">
                <a:solidFill>
                  <a:srgbClr val="FDFFFF"/>
                </a:solidFill>
                <a:latin typeface="Verdana"/>
                <a:cs typeface="Verdana"/>
              </a:rPr>
              <a:t>46</a:t>
            </a:r>
            <a:endParaRPr sz="2000">
              <a:latin typeface="Verdana"/>
              <a:cs typeface="Verdana"/>
            </a:endParaRPr>
          </a:p>
        </p:txBody>
      </p:sp>
      <p:sp>
        <p:nvSpPr>
          <p:cNvPr id="10" name="object 10"/>
          <p:cNvSpPr txBox="1"/>
          <p:nvPr/>
        </p:nvSpPr>
        <p:spPr>
          <a:xfrm>
            <a:off x="6330822" y="4631182"/>
            <a:ext cx="1581150" cy="1623695"/>
          </a:xfrm>
          <a:prstGeom prst="rect">
            <a:avLst/>
          </a:prstGeom>
        </p:spPr>
        <p:txBody>
          <a:bodyPr vert="horz" wrap="square" lIns="0" tIns="12065" rIns="0" bIns="0" rtlCol="0">
            <a:spAutoFit/>
          </a:bodyPr>
          <a:lstStyle/>
          <a:p>
            <a:pPr marL="12700">
              <a:lnSpc>
                <a:spcPts val="1914"/>
              </a:lnSpc>
              <a:spcBef>
                <a:spcPts val="95"/>
              </a:spcBef>
            </a:pPr>
            <a:r>
              <a:rPr sz="1600" spc="-50" dirty="0">
                <a:latin typeface="Verdana"/>
                <a:cs typeface="Verdana"/>
              </a:rPr>
              <a:t>Hazırlayan</a:t>
            </a:r>
            <a:endParaRPr sz="1600">
              <a:latin typeface="Verdana"/>
              <a:cs typeface="Verdana"/>
            </a:endParaRPr>
          </a:p>
          <a:p>
            <a:pPr marL="12700">
              <a:lnSpc>
                <a:spcPts val="1914"/>
              </a:lnSpc>
            </a:pPr>
            <a:r>
              <a:rPr sz="1600" spc="-60" dirty="0">
                <a:latin typeface="Verdana"/>
                <a:cs typeface="Verdana"/>
              </a:rPr>
              <a:t>E-posta</a:t>
            </a:r>
            <a:endParaRPr sz="1600">
              <a:latin typeface="Verdana"/>
              <a:cs typeface="Verdana"/>
            </a:endParaRPr>
          </a:p>
          <a:p>
            <a:pPr marL="12700">
              <a:lnSpc>
                <a:spcPct val="100000"/>
              </a:lnSpc>
              <a:spcBef>
                <a:spcPts val="1010"/>
              </a:spcBef>
            </a:pPr>
            <a:r>
              <a:rPr sz="1600" spc="-114" dirty="0">
                <a:latin typeface="Verdana"/>
                <a:cs typeface="Verdana"/>
              </a:rPr>
              <a:t>Tarih</a:t>
            </a:r>
            <a:endParaRPr sz="1600">
              <a:latin typeface="Verdana"/>
              <a:cs typeface="Verdana"/>
            </a:endParaRPr>
          </a:p>
          <a:p>
            <a:pPr marL="12700">
              <a:lnSpc>
                <a:spcPct val="100000"/>
              </a:lnSpc>
              <a:spcBef>
                <a:spcPts val="994"/>
              </a:spcBef>
            </a:pPr>
            <a:r>
              <a:rPr sz="1600" spc="-100" dirty="0">
                <a:latin typeface="Verdana"/>
                <a:cs typeface="Verdana"/>
              </a:rPr>
              <a:t>Ders</a:t>
            </a:r>
            <a:r>
              <a:rPr sz="1600" spc="-150" dirty="0">
                <a:latin typeface="Verdana"/>
                <a:cs typeface="Verdana"/>
              </a:rPr>
              <a:t> </a:t>
            </a:r>
            <a:r>
              <a:rPr sz="1600" spc="-60" dirty="0">
                <a:latin typeface="Verdana"/>
                <a:cs typeface="Verdana"/>
              </a:rPr>
              <a:t>Yürütücüsü</a:t>
            </a:r>
            <a:endParaRPr sz="1600">
              <a:latin typeface="Verdana"/>
              <a:cs typeface="Verdana"/>
            </a:endParaRPr>
          </a:p>
          <a:p>
            <a:pPr marL="12700">
              <a:lnSpc>
                <a:spcPct val="100000"/>
              </a:lnSpc>
              <a:spcBef>
                <a:spcPts val="994"/>
              </a:spcBef>
            </a:pPr>
            <a:r>
              <a:rPr sz="1600" spc="-60" dirty="0">
                <a:latin typeface="Verdana"/>
                <a:cs typeface="Verdana"/>
              </a:rPr>
              <a:t>E-posta</a:t>
            </a:r>
            <a:endParaRPr sz="1600">
              <a:latin typeface="Verdana"/>
              <a:cs typeface="Verdana"/>
            </a:endParaRPr>
          </a:p>
        </p:txBody>
      </p:sp>
      <p:sp>
        <p:nvSpPr>
          <p:cNvPr id="11" name="object 11"/>
          <p:cNvSpPr txBox="1"/>
          <p:nvPr/>
        </p:nvSpPr>
        <p:spPr>
          <a:xfrm>
            <a:off x="8335720" y="4631182"/>
            <a:ext cx="3610915" cy="1622880"/>
          </a:xfrm>
          <a:prstGeom prst="rect">
            <a:avLst/>
          </a:prstGeom>
        </p:spPr>
        <p:txBody>
          <a:bodyPr vert="horz" wrap="square" lIns="0" tIns="12065" rIns="0" bIns="0" rtlCol="0">
            <a:spAutoFit/>
          </a:bodyPr>
          <a:lstStyle/>
          <a:p>
            <a:pPr marL="23495">
              <a:lnSpc>
                <a:spcPts val="1914"/>
              </a:lnSpc>
              <a:spcBef>
                <a:spcPts val="95"/>
              </a:spcBef>
            </a:pPr>
            <a:r>
              <a:rPr sz="1600" spc="-285" dirty="0">
                <a:latin typeface="Verdana"/>
                <a:cs typeface="Verdana"/>
              </a:rPr>
              <a:t>: </a:t>
            </a:r>
            <a:r>
              <a:rPr lang="tr-TR" sz="1600" b="1" spc="-130" dirty="0" smtClean="0">
                <a:latin typeface="Verdana"/>
                <a:cs typeface="Verdana"/>
              </a:rPr>
              <a:t>Gamze Meryem KAYA</a:t>
            </a:r>
            <a:r>
              <a:rPr sz="1600" b="1" spc="-245" dirty="0" smtClean="0">
                <a:latin typeface="Verdana"/>
                <a:cs typeface="Verdana"/>
              </a:rPr>
              <a:t>19114040</a:t>
            </a:r>
            <a:r>
              <a:rPr lang="tr-TR" sz="1600" b="1" spc="-245" dirty="0" smtClean="0">
                <a:latin typeface="Verdana"/>
                <a:cs typeface="Verdana"/>
              </a:rPr>
              <a:t>16</a:t>
            </a:r>
            <a:endParaRPr sz="1600" dirty="0">
              <a:latin typeface="Verdana"/>
              <a:cs typeface="Verdana"/>
            </a:endParaRPr>
          </a:p>
          <a:p>
            <a:pPr marL="20320">
              <a:lnSpc>
                <a:spcPts val="1914"/>
              </a:lnSpc>
            </a:pPr>
            <a:r>
              <a:rPr sz="1600" spc="-285" dirty="0">
                <a:latin typeface="Verdana"/>
                <a:cs typeface="Verdana"/>
              </a:rPr>
              <a:t>:</a:t>
            </a:r>
            <a:r>
              <a:rPr sz="1600" spc="-125" dirty="0">
                <a:latin typeface="Verdana"/>
                <a:cs typeface="Verdana"/>
              </a:rPr>
              <a:t> </a:t>
            </a:r>
            <a:r>
              <a:rPr lang="tr-TR" sz="1600" spc="-45" dirty="0" smtClean="0">
                <a:latin typeface="Verdana"/>
                <a:cs typeface="Verdana"/>
              </a:rPr>
              <a:t>gamzemeryemkaya@gmail.com</a:t>
            </a:r>
            <a:endParaRPr sz="1600" dirty="0">
              <a:latin typeface="Verdana"/>
              <a:cs typeface="Verdana"/>
            </a:endParaRPr>
          </a:p>
          <a:p>
            <a:pPr marL="15875">
              <a:lnSpc>
                <a:spcPct val="100000"/>
              </a:lnSpc>
              <a:spcBef>
                <a:spcPts val="1010"/>
              </a:spcBef>
            </a:pPr>
            <a:r>
              <a:rPr sz="1600" spc="-285" dirty="0">
                <a:latin typeface="Verdana"/>
                <a:cs typeface="Verdana"/>
              </a:rPr>
              <a:t>:</a:t>
            </a:r>
            <a:r>
              <a:rPr sz="1600" spc="-135" dirty="0">
                <a:latin typeface="Verdana"/>
                <a:cs typeface="Verdana"/>
              </a:rPr>
              <a:t> </a:t>
            </a:r>
            <a:r>
              <a:rPr sz="1600" spc="-114" dirty="0" smtClean="0">
                <a:latin typeface="Verdana"/>
                <a:cs typeface="Verdana"/>
              </a:rPr>
              <a:t>0</a:t>
            </a:r>
            <a:r>
              <a:rPr lang="tr-TR" sz="1600" spc="-114" dirty="0" smtClean="0">
                <a:latin typeface="Verdana"/>
                <a:cs typeface="Verdana"/>
              </a:rPr>
              <a:t>3</a:t>
            </a:r>
            <a:r>
              <a:rPr sz="1600" spc="-114" dirty="0" smtClean="0">
                <a:latin typeface="Verdana"/>
                <a:cs typeface="Verdana"/>
              </a:rPr>
              <a:t>/0</a:t>
            </a:r>
            <a:r>
              <a:rPr lang="tr-TR" sz="1600" spc="-114" dirty="0" smtClean="0">
                <a:latin typeface="Verdana"/>
                <a:cs typeface="Verdana"/>
              </a:rPr>
              <a:t>6</a:t>
            </a:r>
            <a:r>
              <a:rPr sz="1600" spc="-114" dirty="0" smtClean="0">
                <a:latin typeface="Verdana"/>
                <a:cs typeface="Verdana"/>
              </a:rPr>
              <a:t>/2022</a:t>
            </a:r>
            <a:endParaRPr sz="1600" dirty="0">
              <a:latin typeface="Verdana"/>
              <a:cs typeface="Verdana"/>
            </a:endParaRPr>
          </a:p>
          <a:p>
            <a:pPr marL="12700">
              <a:lnSpc>
                <a:spcPct val="100000"/>
              </a:lnSpc>
              <a:spcBef>
                <a:spcPts val="994"/>
              </a:spcBef>
            </a:pPr>
            <a:r>
              <a:rPr sz="1600" spc="-285" dirty="0">
                <a:latin typeface="Verdana"/>
                <a:cs typeface="Verdana"/>
              </a:rPr>
              <a:t>: </a:t>
            </a:r>
            <a:r>
              <a:rPr sz="1600" spc="15" dirty="0">
                <a:latin typeface="Verdana"/>
                <a:cs typeface="Verdana"/>
              </a:rPr>
              <a:t>Doç. </a:t>
            </a:r>
            <a:r>
              <a:rPr sz="1600" spc="-135" dirty="0">
                <a:latin typeface="Verdana"/>
                <a:cs typeface="Verdana"/>
              </a:rPr>
              <a:t>Dr. </a:t>
            </a:r>
            <a:r>
              <a:rPr sz="1600" spc="-114" dirty="0">
                <a:latin typeface="Verdana"/>
                <a:cs typeface="Verdana"/>
              </a:rPr>
              <a:t>İsmail</a:t>
            </a:r>
            <a:r>
              <a:rPr sz="1600" spc="-425" dirty="0">
                <a:latin typeface="Verdana"/>
                <a:cs typeface="Verdana"/>
              </a:rPr>
              <a:t> </a:t>
            </a:r>
            <a:r>
              <a:rPr sz="1600" spc="-165" dirty="0">
                <a:latin typeface="Verdana"/>
                <a:cs typeface="Verdana"/>
              </a:rPr>
              <a:t>KIRBAŞ</a:t>
            </a:r>
            <a:endParaRPr sz="1600" dirty="0">
              <a:latin typeface="Verdana"/>
              <a:cs typeface="Verdana"/>
            </a:endParaRPr>
          </a:p>
          <a:p>
            <a:pPr marL="20320">
              <a:lnSpc>
                <a:spcPct val="100000"/>
              </a:lnSpc>
              <a:spcBef>
                <a:spcPts val="994"/>
              </a:spcBef>
            </a:pPr>
            <a:r>
              <a:rPr sz="1600" spc="-285" dirty="0">
                <a:latin typeface="Verdana"/>
                <a:cs typeface="Verdana"/>
              </a:rPr>
              <a:t>:</a:t>
            </a:r>
            <a:r>
              <a:rPr sz="1600" spc="-135" dirty="0">
                <a:latin typeface="Verdana"/>
                <a:cs typeface="Verdana"/>
              </a:rPr>
              <a:t> </a:t>
            </a:r>
            <a:r>
              <a:rPr sz="1600" spc="-70" dirty="0">
                <a:latin typeface="Verdana"/>
                <a:cs typeface="Verdana"/>
                <a:hlinkClick r:id="rId6"/>
              </a:rPr>
              <a:t>ismkir@gmail.com</a:t>
            </a:r>
            <a:endParaRPr sz="1600" dirty="0">
              <a:latin typeface="Verdana"/>
              <a:cs typeface="Verdana"/>
            </a:endParaRPr>
          </a:p>
        </p:txBody>
      </p:sp>
      <p:sp>
        <p:nvSpPr>
          <p:cNvPr id="12" name="object 12"/>
          <p:cNvSpPr/>
          <p:nvPr/>
        </p:nvSpPr>
        <p:spPr>
          <a:xfrm>
            <a:off x="4733544" y="370331"/>
            <a:ext cx="1991868" cy="68580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799332" y="1318247"/>
            <a:ext cx="4027169" cy="224802"/>
          </a:xfrm>
          <a:prstGeom prst="rect">
            <a:avLst/>
          </a:prstGeom>
          <a:blipFill>
            <a:blip r:embed="rId8" cstate="print"/>
            <a:stretch>
              <a:fillRect/>
            </a:stretch>
          </a:blipFill>
        </p:spPr>
        <p:txBody>
          <a:bodyPr wrap="square" lIns="0" tIns="0" rIns="0" bIns="0" rtlCol="0"/>
          <a:lstStyle/>
          <a:p>
            <a:endParaRPr/>
          </a:p>
        </p:txBody>
      </p:sp>
      <p:grpSp>
        <p:nvGrpSpPr>
          <p:cNvPr id="14" name="object 14"/>
          <p:cNvGrpSpPr/>
          <p:nvPr/>
        </p:nvGrpSpPr>
        <p:grpSpPr>
          <a:xfrm>
            <a:off x="408431" y="92964"/>
            <a:ext cx="2852420" cy="1824989"/>
            <a:chOff x="408431" y="92964"/>
            <a:chExt cx="2852420" cy="1824989"/>
          </a:xfrm>
        </p:grpSpPr>
        <p:sp>
          <p:nvSpPr>
            <p:cNvPr id="15" name="object 15"/>
            <p:cNvSpPr/>
            <p:nvPr/>
          </p:nvSpPr>
          <p:spPr>
            <a:xfrm>
              <a:off x="810768" y="92964"/>
              <a:ext cx="1778508" cy="1633728"/>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08431" y="1516392"/>
              <a:ext cx="2852166" cy="401561"/>
            </a:xfrm>
            <a:prstGeom prst="rect">
              <a:avLst/>
            </a:prstGeom>
            <a:blipFill>
              <a:blip r:embed="rId10" cstate="print"/>
              <a:stretch>
                <a:fillRect/>
              </a:stretch>
            </a:blipFill>
          </p:spPr>
          <p:txBody>
            <a:bodyPr wrap="square" lIns="0" tIns="0" rIns="0" bIns="0" rtlCol="0"/>
            <a:lstStyle/>
            <a:p>
              <a:endParaRPr/>
            </a:p>
          </p:txBody>
        </p:sp>
      </p:grpSp>
      <p:sp>
        <p:nvSpPr>
          <p:cNvPr id="17" name="object 17"/>
          <p:cNvSpPr txBox="1"/>
          <p:nvPr/>
        </p:nvSpPr>
        <p:spPr>
          <a:xfrm>
            <a:off x="513384" y="1563115"/>
            <a:ext cx="2640330" cy="239395"/>
          </a:xfrm>
          <a:prstGeom prst="rect">
            <a:avLst/>
          </a:prstGeom>
        </p:spPr>
        <p:txBody>
          <a:bodyPr vert="horz" wrap="square" lIns="0" tIns="13335" rIns="0" bIns="0" rtlCol="0">
            <a:spAutoFit/>
          </a:bodyPr>
          <a:lstStyle/>
          <a:p>
            <a:pPr marL="12700">
              <a:lnSpc>
                <a:spcPct val="100000"/>
              </a:lnSpc>
              <a:spcBef>
                <a:spcPts val="105"/>
              </a:spcBef>
            </a:pPr>
            <a:r>
              <a:rPr sz="1400" b="1" u="heavy" spc="-145" dirty="0">
                <a:solidFill>
                  <a:srgbClr val="353535"/>
                </a:solidFill>
                <a:uFill>
                  <a:solidFill>
                    <a:srgbClr val="353535"/>
                  </a:solidFill>
                </a:uFill>
                <a:latin typeface="Verdana"/>
                <a:cs typeface="Verdana"/>
                <a:hlinkClick r:id="rId11"/>
              </a:rPr>
              <a:t>www.youtube.com/BMdersleri</a:t>
            </a:r>
            <a:endParaRPr sz="1400">
              <a:latin typeface="Verdana"/>
              <a:cs typeface="Verdana"/>
            </a:endParaRPr>
          </a:p>
        </p:txBody>
      </p:sp>
      <p:sp>
        <p:nvSpPr>
          <p:cNvPr id="18" name="object 18"/>
          <p:cNvSpPr/>
          <p:nvPr/>
        </p:nvSpPr>
        <p:spPr>
          <a:xfrm>
            <a:off x="515112" y="1760169"/>
            <a:ext cx="2638806" cy="44881"/>
          </a:xfrm>
          <a:prstGeom prst="rect">
            <a:avLst/>
          </a:prstGeom>
          <a:blipFill>
            <a:blip r:embed="rId12" cstate="print"/>
            <a:stretch>
              <a:fillRect/>
            </a:stretch>
          </a:blipFill>
        </p:spPr>
        <p:txBody>
          <a:bodyPr wrap="square" lIns="0" tIns="0" rIns="0" bIns="0" rtlCol="0"/>
          <a:lstStyle/>
          <a:p>
            <a:endParaRPr/>
          </a:p>
        </p:txBody>
      </p:sp>
      <p:grpSp>
        <p:nvGrpSpPr>
          <p:cNvPr id="19" name="object 19"/>
          <p:cNvGrpSpPr/>
          <p:nvPr/>
        </p:nvGrpSpPr>
        <p:grpSpPr>
          <a:xfrm>
            <a:off x="2074164" y="4803647"/>
            <a:ext cx="2474595" cy="2054860"/>
            <a:chOff x="2074164" y="4803647"/>
            <a:chExt cx="2474595" cy="2054860"/>
          </a:xfrm>
        </p:grpSpPr>
        <p:sp>
          <p:nvSpPr>
            <p:cNvPr id="20" name="object 20"/>
            <p:cNvSpPr/>
            <p:nvPr/>
          </p:nvSpPr>
          <p:spPr>
            <a:xfrm>
              <a:off x="2074164" y="6338321"/>
              <a:ext cx="2474214" cy="519677"/>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2089404" y="4803647"/>
              <a:ext cx="2446020" cy="1545336"/>
            </a:xfrm>
            <a:prstGeom prst="rect">
              <a:avLst/>
            </a:prstGeom>
            <a:blipFill>
              <a:blip r:embed="rId14" cstate="print"/>
              <a:stretch>
                <a:fillRect/>
              </a:stretch>
            </a:blipFill>
          </p:spPr>
          <p:txBody>
            <a:bodyPr wrap="square" lIns="0" tIns="0" rIns="0" bIns="0" rtlCol="0"/>
            <a:lstStyle/>
            <a:p>
              <a:endParaRPr/>
            </a:p>
          </p:txBody>
        </p:sp>
      </p:grpSp>
      <p:grpSp>
        <p:nvGrpSpPr>
          <p:cNvPr id="22" name="object 22"/>
          <p:cNvGrpSpPr/>
          <p:nvPr/>
        </p:nvGrpSpPr>
        <p:grpSpPr>
          <a:xfrm>
            <a:off x="9518904" y="0"/>
            <a:ext cx="2212340" cy="2169795"/>
            <a:chOff x="9518904" y="0"/>
            <a:chExt cx="2212340" cy="2169795"/>
          </a:xfrm>
        </p:grpSpPr>
        <p:sp>
          <p:nvSpPr>
            <p:cNvPr id="23" name="object 23"/>
            <p:cNvSpPr/>
            <p:nvPr/>
          </p:nvSpPr>
          <p:spPr>
            <a:xfrm>
              <a:off x="9518904" y="0"/>
              <a:ext cx="2212213" cy="2169541"/>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9863328" y="301752"/>
              <a:ext cx="1539240" cy="1539239"/>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9818878" y="257302"/>
              <a:ext cx="1628775" cy="1628775"/>
            </a:xfrm>
            <a:custGeom>
              <a:avLst/>
              <a:gdLst/>
              <a:ahLst/>
              <a:cxnLst/>
              <a:rect l="l" t="t" r="r" b="b"/>
              <a:pathLst>
                <a:path w="1628775" h="1628775">
                  <a:moveTo>
                    <a:pt x="300227" y="0"/>
                  </a:moveTo>
                  <a:lnTo>
                    <a:pt x="1628394" y="0"/>
                  </a:lnTo>
                  <a:lnTo>
                    <a:pt x="1628394" y="1328165"/>
                  </a:lnTo>
                  <a:lnTo>
                    <a:pt x="1622298" y="1387728"/>
                  </a:lnTo>
                  <a:lnTo>
                    <a:pt x="1604264" y="1445514"/>
                  </a:lnTo>
                  <a:lnTo>
                    <a:pt x="1576831" y="1495933"/>
                  </a:lnTo>
                  <a:lnTo>
                    <a:pt x="1540128" y="1540128"/>
                  </a:lnTo>
                  <a:lnTo>
                    <a:pt x="1495932" y="1576832"/>
                  </a:lnTo>
                  <a:lnTo>
                    <a:pt x="1445514" y="1604264"/>
                  </a:lnTo>
                  <a:lnTo>
                    <a:pt x="1387728" y="1622298"/>
                  </a:lnTo>
                  <a:lnTo>
                    <a:pt x="1328166" y="1628394"/>
                  </a:lnTo>
                  <a:lnTo>
                    <a:pt x="0" y="1628394"/>
                  </a:lnTo>
                  <a:lnTo>
                    <a:pt x="0" y="300227"/>
                  </a:lnTo>
                  <a:lnTo>
                    <a:pt x="1397" y="270637"/>
                  </a:lnTo>
                  <a:lnTo>
                    <a:pt x="13462" y="211836"/>
                  </a:lnTo>
                  <a:lnTo>
                    <a:pt x="51562" y="132461"/>
                  </a:lnTo>
                  <a:lnTo>
                    <a:pt x="88265" y="88265"/>
                  </a:lnTo>
                  <a:lnTo>
                    <a:pt x="132461" y="51562"/>
                  </a:lnTo>
                  <a:lnTo>
                    <a:pt x="182879" y="24129"/>
                  </a:lnTo>
                  <a:lnTo>
                    <a:pt x="240665" y="5969"/>
                  </a:lnTo>
                  <a:lnTo>
                    <a:pt x="300227" y="0"/>
                  </a:lnTo>
                  <a:close/>
                </a:path>
              </a:pathLst>
            </a:custGeom>
            <a:ln w="88900">
              <a:solidFill>
                <a:srgbClr val="FFFFFF"/>
              </a:solidFill>
            </a:ln>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5</a:t>
            </a:r>
            <a:endParaRPr sz="2000">
              <a:latin typeface="Verdana"/>
              <a:cs typeface="Verdana"/>
            </a:endParaRPr>
          </a:p>
        </p:txBody>
      </p:sp>
      <p:sp>
        <p:nvSpPr>
          <p:cNvPr id="4" name="object 4"/>
          <p:cNvSpPr/>
          <p:nvPr/>
        </p:nvSpPr>
        <p:spPr>
          <a:xfrm>
            <a:off x="10379202" y="1771079"/>
            <a:ext cx="1812798" cy="2003298"/>
          </a:xfrm>
          <a:prstGeom prst="rect">
            <a:avLst/>
          </a:prstGeom>
          <a:blipFill>
            <a:blip r:embed="rId2" cstate="print"/>
            <a:stretch>
              <a:fillRect/>
            </a:stretch>
          </a:blipFill>
        </p:spPr>
        <p:txBody>
          <a:bodyPr wrap="square" lIns="0" tIns="0" rIns="0" bIns="0" rtlCol="0"/>
          <a:lstStyle/>
          <a:p>
            <a:endParaRPr/>
          </a:p>
        </p:txBody>
      </p:sp>
      <p:sp>
        <p:nvSpPr>
          <p:cNvPr id="7" name="Unvan 6"/>
          <p:cNvSpPr>
            <a:spLocks noGrp="1"/>
          </p:cNvSpPr>
          <p:nvPr>
            <p:ph type="title"/>
          </p:nvPr>
        </p:nvSpPr>
        <p:spPr>
          <a:xfrm>
            <a:off x="1486916" y="538099"/>
            <a:ext cx="8555990" cy="492443"/>
          </a:xfrm>
        </p:spPr>
        <p:txBody>
          <a:bodyPr/>
          <a:lstStyle/>
          <a:p>
            <a:r>
              <a:rPr lang="tr-TR" dirty="0" smtClean="0"/>
              <a:t>      MOBİL PROGRAMLAMA</a:t>
            </a:r>
            <a:endParaRPr lang="tr-TR" dirty="0"/>
          </a:p>
        </p:txBody>
      </p:sp>
      <p:sp>
        <p:nvSpPr>
          <p:cNvPr id="8" name="Metin kutusu 7"/>
          <p:cNvSpPr txBox="1"/>
          <p:nvPr/>
        </p:nvSpPr>
        <p:spPr>
          <a:xfrm>
            <a:off x="1752600" y="1295400"/>
            <a:ext cx="9525000" cy="1477328"/>
          </a:xfrm>
          <a:prstGeom prst="rect">
            <a:avLst/>
          </a:prstGeom>
          <a:noFill/>
        </p:spPr>
        <p:txBody>
          <a:bodyPr wrap="square" rtlCol="0">
            <a:spAutoFit/>
          </a:bodyPr>
          <a:lstStyle/>
          <a:p>
            <a:r>
              <a:rPr lang="tr-TR" noProof="1" smtClean="0"/>
              <a:t>2022 yılı içerisinde mobil uygulama geliştirebilmenin önemi önceki yıllara göre çok daha büyük. Mobil uygulama geliştirme dediğimizde aklımıza iki popüler platform olan IOS ve Android işletim sistemleri geliyor. </a:t>
            </a:r>
          </a:p>
          <a:p>
            <a:r>
              <a:rPr lang="tr-TR" noProof="1" smtClean="0"/>
              <a:t>Mobil uygulama geliştirmesi yapmak isteyenler için birçok programlama aracı mevcuttur. </a:t>
            </a:r>
          </a:p>
          <a:p>
            <a:r>
              <a:rPr lang="tr-TR" noProof="1" smtClean="0"/>
              <a:t>Bu slaytta Flutter teknolojisini ile yapılmış mobil projemizi anlatacağız.</a:t>
            </a:r>
            <a:endParaRPr lang="tr-TR" noProof="1"/>
          </a:p>
        </p:txBody>
      </p:sp>
      <p:sp>
        <p:nvSpPr>
          <p:cNvPr id="9" name="Metin kutusu 8"/>
          <p:cNvSpPr txBox="1"/>
          <p:nvPr/>
        </p:nvSpPr>
        <p:spPr>
          <a:xfrm>
            <a:off x="1728716" y="2590800"/>
            <a:ext cx="8939284" cy="4893647"/>
          </a:xfrm>
          <a:prstGeom prst="rect">
            <a:avLst/>
          </a:prstGeom>
          <a:noFill/>
        </p:spPr>
        <p:txBody>
          <a:bodyPr wrap="square" rtlCol="0">
            <a:spAutoFit/>
          </a:bodyPr>
          <a:lstStyle/>
          <a:p>
            <a:r>
              <a:rPr lang="tr-TR" sz="2400" b="1" noProof="1" smtClean="0">
                <a:solidFill>
                  <a:schemeClr val="accent1"/>
                </a:solidFill>
              </a:rPr>
              <a:t>                                     Flutter Nedir?</a:t>
            </a:r>
          </a:p>
          <a:p>
            <a:r>
              <a:rPr lang="tr-TR" noProof="1" smtClean="0"/>
              <a:t>     Flutter, Google tarafından oluşturulan ve Mayıs 2017'de yayınlanan ücretsiz ve açık kaynaklı</a:t>
            </a:r>
            <a:r>
              <a:rPr lang="tr-TR" noProof="1" smtClean="0"/>
              <a:t>, </a:t>
            </a:r>
            <a:r>
              <a:rPr lang="tr-TR" noProof="1" smtClean="0"/>
              <a:t>mobil,web </a:t>
            </a:r>
            <a:r>
              <a:rPr lang="tr-TR" noProof="1" smtClean="0"/>
              <a:t>ve masaüstü uygulamaları geliştirmek için kullanabileceğiniz bir mobil UI frameworktür.</a:t>
            </a:r>
          </a:p>
          <a:p>
            <a:r>
              <a:rPr lang="tr-TR" noProof="1" smtClean="0"/>
              <a:t>Flutter çapraz bir platformdur, aynı altyapıyı kullanarak hem</a:t>
            </a:r>
            <a:r>
              <a:rPr lang="tr-TR" noProof="1" smtClean="0">
                <a:solidFill>
                  <a:srgbClr val="C00000"/>
                </a:solidFill>
              </a:rPr>
              <a:t> </a:t>
            </a:r>
            <a:r>
              <a:rPr lang="tr-TR" b="1" noProof="1" smtClean="0">
                <a:solidFill>
                  <a:srgbClr val="C00000"/>
                </a:solidFill>
              </a:rPr>
              <a:t>IOS </a:t>
            </a:r>
            <a:r>
              <a:rPr lang="tr-TR" noProof="1" smtClean="0"/>
              <a:t>hemde </a:t>
            </a:r>
            <a:r>
              <a:rPr lang="tr-TR" b="1" noProof="1" smtClean="0">
                <a:solidFill>
                  <a:srgbClr val="C00000"/>
                </a:solidFill>
              </a:rPr>
              <a:t>Android</a:t>
            </a:r>
            <a:r>
              <a:rPr lang="tr-TR" b="1" noProof="1" smtClean="0"/>
              <a:t> </a:t>
            </a:r>
            <a:r>
              <a:rPr lang="tr-TR" noProof="1" smtClean="0"/>
              <a:t>tabanlı uygulamalar geliştirebilirsiniz.</a:t>
            </a:r>
          </a:p>
          <a:p>
            <a:endParaRPr lang="tr-TR" b="1" noProof="1" smtClean="0">
              <a:solidFill>
                <a:schemeClr val="accent1"/>
              </a:solidFill>
            </a:endParaRPr>
          </a:p>
          <a:p>
            <a:r>
              <a:rPr lang="tr-TR" noProof="1" smtClean="0"/>
              <a:t>Flutter ile yazılım geliştirmesi yapabilmek için </a:t>
            </a:r>
            <a:r>
              <a:rPr lang="tr-TR" b="1" noProof="1" smtClean="0"/>
              <a:t>Dart</a:t>
            </a:r>
            <a:r>
              <a:rPr lang="tr-TR" noProof="1" smtClean="0"/>
              <a:t> adında bir programlama dili kullanılır. </a:t>
            </a:r>
          </a:p>
          <a:p>
            <a:endParaRPr lang="tr-TR" b="1" noProof="1" smtClean="0">
              <a:solidFill>
                <a:schemeClr val="accent1"/>
              </a:solidFill>
            </a:endParaRPr>
          </a:p>
          <a:p>
            <a:r>
              <a:rPr lang="tr-TR" noProof="1" smtClean="0"/>
              <a:t>Flutter iki ana parçadan meydana geliyor;</a:t>
            </a:r>
          </a:p>
          <a:p>
            <a:r>
              <a:rPr lang="tr-TR" b="1" noProof="1" smtClean="0"/>
              <a:t>SDK (Yazılım Geliştirme Kiti) :</a:t>
            </a:r>
            <a:r>
              <a:rPr lang="tr-TR" noProof="1" smtClean="0"/>
              <a:t> Uygulamalarınızı daha kolay geliştirebilmeniz için bir çok aracı hizmetinize sunar. SDK yazdığınız kodu hem IOS hemde Android için derleyebilmenizi sağlar</a:t>
            </a:r>
          </a:p>
          <a:p>
            <a:r>
              <a:rPr lang="tr-TR" b="1" noProof="1" smtClean="0"/>
              <a:t>Framework (Bir çok UI ve kütüphaneler) :</a:t>
            </a:r>
            <a:r>
              <a:rPr lang="tr-TR" noProof="1" smtClean="0"/>
              <a:t> Yazılım geliştirirken kullanılan bir çok UI bileşeni (buttonlar, text inputlar v.b.) hizmetinize sunar. Bu bileşenleri projelerinize göre özelleştirebilirsiniz.</a:t>
            </a:r>
          </a:p>
          <a:p>
            <a:endParaRPr lang="tr-TR" b="1" dirty="0">
              <a:solidFill>
                <a:schemeClr val="accent1"/>
              </a:solidFill>
            </a:endParaRPr>
          </a:p>
          <a:p>
            <a:r>
              <a:rPr lang="tr-TR" dirty="0" smtClean="0"/>
              <a:t> </a:t>
            </a:r>
            <a:endParaRPr lang="tr-T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85590" y="441197"/>
            <a:ext cx="5744210" cy="566822"/>
          </a:xfrm>
          <a:prstGeom prst="rect">
            <a:avLst/>
          </a:prstGeom>
        </p:spPr>
        <p:txBody>
          <a:bodyPr vert="horz" wrap="square" lIns="0" tIns="12700" rIns="0" bIns="0" rtlCol="0">
            <a:spAutoFit/>
          </a:bodyPr>
          <a:lstStyle/>
          <a:p>
            <a:pPr marL="12700">
              <a:lnSpc>
                <a:spcPct val="100000"/>
              </a:lnSpc>
              <a:spcBef>
                <a:spcPts val="100"/>
              </a:spcBef>
            </a:pPr>
            <a:r>
              <a:rPr lang="tr-TR" sz="3600" dirty="0" smtClean="0"/>
              <a:t>Not Defteri Nedir?</a:t>
            </a:r>
            <a:endParaRPr sz="3600" dirty="0"/>
          </a:p>
        </p:txBody>
      </p:sp>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6</a:t>
            </a:r>
            <a:endParaRPr sz="2000">
              <a:latin typeface="Verdana"/>
              <a:cs typeface="Verdana"/>
            </a:endParaRPr>
          </a:p>
        </p:txBody>
      </p:sp>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5487" y="4800600"/>
            <a:ext cx="1899313" cy="1670713"/>
          </a:xfrm>
          <a:prstGeom prst="rect">
            <a:avLst/>
          </a:prstGeom>
        </p:spPr>
      </p:pic>
      <p:sp>
        <p:nvSpPr>
          <p:cNvPr id="7" name="Metin kutusu 6"/>
          <p:cNvSpPr txBox="1"/>
          <p:nvPr/>
        </p:nvSpPr>
        <p:spPr>
          <a:xfrm>
            <a:off x="3276600" y="1981200"/>
            <a:ext cx="6400800" cy="2585323"/>
          </a:xfrm>
          <a:prstGeom prst="rect">
            <a:avLst/>
          </a:prstGeom>
          <a:noFill/>
        </p:spPr>
        <p:txBody>
          <a:bodyPr wrap="square" rtlCol="0">
            <a:spAutoFit/>
          </a:bodyPr>
          <a:lstStyle/>
          <a:p>
            <a:r>
              <a:rPr lang="tr-TR" dirty="0"/>
              <a:t>Hepimizin hayatımızda sıkça yaptığı şeylerden birisi not defteri kullanmak ve not tutmaktır</a:t>
            </a:r>
            <a:r>
              <a:rPr lang="tr-TR" dirty="0" smtClean="0"/>
              <a:t>.</a:t>
            </a:r>
          </a:p>
          <a:p>
            <a:r>
              <a:rPr lang="tr-TR" dirty="0" smtClean="0"/>
              <a:t> Not </a:t>
            </a:r>
            <a:r>
              <a:rPr lang="tr-TR" dirty="0"/>
              <a:t>tutmak, öğrendiğimiz bilgilerin ya da aklımıza gelen fikirlerin ayrıntılarını unutmamak ve baktığımızda yeniden hatırlamak için kısa cümleler halinde yazılı olarak kayıta almaktır. </a:t>
            </a:r>
            <a:endParaRPr lang="tr-TR" dirty="0" smtClean="0"/>
          </a:p>
          <a:p>
            <a:endParaRPr lang="tr-TR" dirty="0" smtClean="0"/>
          </a:p>
          <a:p>
            <a:r>
              <a:rPr lang="tr-TR" dirty="0" smtClean="0"/>
              <a:t>Not </a:t>
            </a:r>
            <a:r>
              <a:rPr lang="tr-TR" dirty="0"/>
              <a:t>tutmaktaki asıl amacımızsa aslında öğrenmektir. Öğrenmek maksadıyla tuttuğumuz uzun ya da kısa notlar hem işimizi kolaylaştırırlar hem de bilgilerimize yenilerini eklerler.</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199" y="569763"/>
            <a:ext cx="10010775" cy="566822"/>
          </a:xfrm>
          <a:prstGeom prst="rect">
            <a:avLst/>
          </a:prstGeom>
        </p:spPr>
        <p:txBody>
          <a:bodyPr vert="horz" wrap="square" lIns="0" tIns="12700" rIns="0" bIns="0" rtlCol="0">
            <a:spAutoFit/>
          </a:bodyPr>
          <a:lstStyle/>
          <a:p>
            <a:pPr marL="12700">
              <a:lnSpc>
                <a:spcPct val="100000"/>
              </a:lnSpc>
              <a:spcBef>
                <a:spcPts val="100"/>
              </a:spcBef>
            </a:pPr>
            <a:r>
              <a:rPr lang="tr-TR" sz="3600" spc="-155" noProof="1" smtClean="0"/>
              <a:t>Uygulamanın(Not Defteri)</a:t>
            </a:r>
            <a:r>
              <a:rPr lang="tr-TR" sz="3600" spc="-155" noProof="1" smtClean="0"/>
              <a:t> Amacı</a:t>
            </a:r>
            <a:r>
              <a:rPr lang="tr-TR" sz="3600" spc="245" noProof="1" smtClean="0"/>
              <a:t> </a:t>
            </a:r>
            <a:r>
              <a:rPr lang="tr-TR" sz="3600" spc="-305" noProof="1" smtClean="0"/>
              <a:t>Nedir?</a:t>
            </a:r>
            <a:endParaRPr lang="tr-TR" sz="3600" noProof="1"/>
          </a:p>
        </p:txBody>
      </p:sp>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7</a:t>
            </a:r>
            <a:endParaRPr sz="2000">
              <a:latin typeface="Verdana"/>
              <a:cs typeface="Verdana"/>
            </a:endParaRPr>
          </a:p>
        </p:txBody>
      </p:sp>
      <p:sp>
        <p:nvSpPr>
          <p:cNvPr id="7" name="Metin kutusu 6"/>
          <p:cNvSpPr txBox="1"/>
          <p:nvPr/>
        </p:nvSpPr>
        <p:spPr>
          <a:xfrm>
            <a:off x="2819400" y="1161606"/>
            <a:ext cx="8991599" cy="6524863"/>
          </a:xfrm>
          <a:prstGeom prst="rect">
            <a:avLst/>
          </a:prstGeom>
          <a:noFill/>
        </p:spPr>
        <p:txBody>
          <a:bodyPr wrap="square" rtlCol="0">
            <a:spAutoFit/>
          </a:bodyPr>
          <a:lstStyle/>
          <a:p>
            <a:pPr fontAlgn="base"/>
            <a:r>
              <a:rPr lang="tr-TR" sz="1600" noProof="1" smtClean="0"/>
              <a:t>Amaç diğer uygulamalara benzer şekilde, metin ve görüntüleri kendinize özel olarak saklayabileceğiniz bir uygulama ,yazabilir, çizim,  fotoğraf ve bağlantı ekleyebilimeniz yanında daha birçok özellikten faydalanabileceğiniz bir </a:t>
            </a:r>
            <a:r>
              <a:rPr lang="tr-TR" sz="1600" noProof="1" smtClean="0"/>
              <a:t>uygulama </a:t>
            </a:r>
            <a:r>
              <a:rPr lang="tr-TR" sz="1600" noProof="1" smtClean="0"/>
              <a:t>çıkarabilmekt,notları </a:t>
            </a:r>
            <a:r>
              <a:rPr lang="tr-TR" sz="1600" noProof="1" smtClean="0"/>
              <a:t>kendiniz için özel olarak saklayabileceğiniz tüm notlarınızı ve bilgilerinizi tek bir yerde toplamanızı sağlayan dijital bir not defteri geliştirmektir.</a:t>
            </a:r>
          </a:p>
          <a:p>
            <a:r>
              <a:rPr lang="tr-TR" sz="1600" noProof="1" smtClean="0"/>
              <a:t/>
            </a:r>
            <a:br>
              <a:rPr lang="tr-TR" sz="1600" noProof="1" smtClean="0"/>
            </a:br>
            <a:endParaRPr lang="tr-TR" sz="1600" noProof="1" smtClean="0"/>
          </a:p>
          <a:p>
            <a:r>
              <a:rPr lang="tr-TR" sz="1600" noProof="1" smtClean="0"/>
              <a:t>Bu uygulamada amaç işinizi veya kişisel yaşamınızı düzenleyebileceğiniz dijital bir not defterine sahip olmak daha düzenli ve daha üretken olmanızı sağlayabilmektir. İyi bir not alma uygulaması ile nerede olursanız olun, herhangi bir şey hakkında notlar alabilir ve bunları tüm cihazlarınızla senkronize edebilirsiniz.</a:t>
            </a:r>
          </a:p>
          <a:p>
            <a:r>
              <a:rPr lang="tr-TR" sz="1600" noProof="1" smtClean="0"/>
              <a:t>Günlük tutabilir, toplantı notlarıyla dolu beyaz tahtaların fotoğraflarını çekebilir, sanal toplantılardan ekran görüntülerini kaydedebilir ve aynı ekran üzerinde fikirlerinizi yazarken dersleri kaydedebilirsiniz. Yapılacaklar listeleri oluşturabilir, yemek tarifleri not alabilirsiniz. Dijital not defterlerinin kullanım alanları sonsuzdur.</a:t>
            </a:r>
          </a:p>
          <a:p>
            <a:endParaRPr lang="tr-TR" sz="1600" noProof="1" smtClean="0"/>
          </a:p>
          <a:p>
            <a:r>
              <a:rPr lang="tr-TR" sz="1600" noProof="1" smtClean="0"/>
              <a:t>Her şeye not yazabilirsiniz; bir peçetenin arkası, bir zarf, bir bilet koçanı ve evet, bir defter. Harika not alma uygulamaları, birçok farklı amaç ve kişi için uygun olmalı. En iyi uygulamalar, güçlü arama araçlarına ve notlarınızı düzenlemek için çeşitli yöntemlere sahip olur. İhtiyaç duyduğunuz notları, kişiselleştirip organize edebilir ve paylaşabilir olmalı.</a:t>
            </a:r>
          </a:p>
          <a:p>
            <a:r>
              <a:rPr lang="tr-TR" sz="1600" noProof="1" smtClean="0"/>
              <a:t>Not alma uygulamalarının hızlı ve kullanımının kolay olması gerekiyor. İster dizüstü bilgisayarınız, ister masanızda olun, ister havada uçarken, not defterinizin her zaman hazır bulunması gerekir. </a:t>
            </a:r>
          </a:p>
          <a:p>
            <a:endParaRPr lang="tr-TR" sz="1600" dirty="0" smtClean="0"/>
          </a:p>
          <a:p>
            <a:endParaRPr lang="tr-TR" sz="1600" dirty="0" smtClean="0"/>
          </a:p>
          <a:p>
            <a:r>
              <a:rPr lang="tr-TR" sz="1600" dirty="0" smtClean="0"/>
              <a:t> </a:t>
            </a:r>
          </a:p>
          <a:p>
            <a:endParaRPr lang="tr-TR" dirty="0"/>
          </a:p>
        </p:txBody>
      </p:sp>
      <p:pic>
        <p:nvPicPr>
          <p:cNvPr id="8" name="Resi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981200"/>
            <a:ext cx="1551980" cy="264871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4221" y="536575"/>
            <a:ext cx="10177780" cy="566822"/>
          </a:xfrm>
          <a:prstGeom prst="rect">
            <a:avLst/>
          </a:prstGeom>
        </p:spPr>
        <p:txBody>
          <a:bodyPr vert="horz" wrap="square" lIns="0" tIns="12700" rIns="0" bIns="0" rtlCol="0">
            <a:spAutoFit/>
          </a:bodyPr>
          <a:lstStyle/>
          <a:p>
            <a:pPr marL="12700">
              <a:lnSpc>
                <a:spcPct val="100000"/>
              </a:lnSpc>
              <a:spcBef>
                <a:spcPts val="100"/>
              </a:spcBef>
            </a:pPr>
            <a:r>
              <a:rPr lang="tr-TR" sz="3600" spc="-155" dirty="0" smtClean="0"/>
              <a:t>                    Uygulama</a:t>
            </a:r>
            <a:endParaRPr sz="3600" dirty="0"/>
          </a:p>
        </p:txBody>
      </p:sp>
      <p:sp>
        <p:nvSpPr>
          <p:cNvPr id="3" name="object 3"/>
          <p:cNvSpPr txBox="1"/>
          <p:nvPr/>
        </p:nvSpPr>
        <p:spPr>
          <a:xfrm>
            <a:off x="1064767" y="799338"/>
            <a:ext cx="167005" cy="330835"/>
          </a:xfrm>
          <a:prstGeom prst="rect">
            <a:avLst/>
          </a:prstGeom>
        </p:spPr>
        <p:txBody>
          <a:bodyPr vert="horz" wrap="square" lIns="0" tIns="13335" rIns="0" bIns="0" rtlCol="0">
            <a:spAutoFit/>
          </a:bodyPr>
          <a:lstStyle/>
          <a:p>
            <a:pPr marL="12700">
              <a:lnSpc>
                <a:spcPct val="100000"/>
              </a:lnSpc>
              <a:spcBef>
                <a:spcPts val="105"/>
              </a:spcBef>
            </a:pPr>
            <a:r>
              <a:rPr sz="2000" spc="-165" dirty="0">
                <a:solidFill>
                  <a:srgbClr val="FDFFFF"/>
                </a:solidFill>
                <a:latin typeface="Verdana"/>
                <a:cs typeface="Verdana"/>
              </a:rPr>
              <a:t>8</a:t>
            </a:r>
            <a:endParaRPr sz="2000">
              <a:latin typeface="Verdana"/>
              <a:cs typeface="Verdana"/>
            </a:endParaRPr>
          </a:p>
        </p:txBody>
      </p:sp>
      <p:sp>
        <p:nvSpPr>
          <p:cNvPr id="4" name="object 4"/>
          <p:cNvSpPr/>
          <p:nvPr/>
        </p:nvSpPr>
        <p:spPr>
          <a:xfrm>
            <a:off x="10024871" y="4739641"/>
            <a:ext cx="1812798" cy="2003298"/>
          </a:xfrm>
          <a:prstGeom prst="rect">
            <a:avLst/>
          </a:prstGeom>
          <a:blipFill>
            <a:blip r:embed="rId2" cstate="print"/>
            <a:stretch>
              <a:fillRect/>
            </a:stretch>
          </a:blipFill>
        </p:spPr>
        <p:txBody>
          <a:bodyPr wrap="square" lIns="0" tIns="0" rIns="0" bIns="0" rtlCol="0"/>
          <a:lstStyle/>
          <a:p>
            <a:endParaRPr/>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1" y="1447800"/>
            <a:ext cx="7324242" cy="4038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557016" y="649300"/>
            <a:ext cx="8644383" cy="492443"/>
          </a:xfrm>
        </p:spPr>
        <p:txBody>
          <a:bodyPr/>
          <a:lstStyle/>
          <a:p>
            <a:r>
              <a:rPr lang="tr-TR" noProof="1" smtClean="0"/>
              <a:t>pubspec.yaml(kütüphane-paket)</a:t>
            </a:r>
            <a:endParaRPr lang="tr-TR" noProof="1"/>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95400"/>
            <a:ext cx="8458200" cy="5289362"/>
          </a:xfrm>
          <a:prstGeom prst="rect">
            <a:avLst/>
          </a:prstGeom>
        </p:spPr>
      </p:pic>
    </p:spTree>
    <p:extLst>
      <p:ext uri="{BB962C8B-B14F-4D97-AF65-F5344CB8AC3E}">
        <p14:creationId xmlns:p14="http://schemas.microsoft.com/office/powerpoint/2010/main" val="1350680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486916" y="538099"/>
            <a:ext cx="8555990" cy="492443"/>
          </a:xfrm>
        </p:spPr>
        <p:txBody>
          <a:bodyPr/>
          <a:lstStyle/>
          <a:p>
            <a:r>
              <a:rPr lang="tr-TR" dirty="0" smtClean="0"/>
              <a:t>         FİREBASE  NEDİR?</a:t>
            </a:r>
            <a:endParaRPr lang="tr-TR" dirty="0"/>
          </a:p>
        </p:txBody>
      </p:sp>
      <p:sp>
        <p:nvSpPr>
          <p:cNvPr id="3" name="Metin kutusu 2"/>
          <p:cNvSpPr txBox="1"/>
          <p:nvPr/>
        </p:nvSpPr>
        <p:spPr>
          <a:xfrm>
            <a:off x="2286000" y="1828800"/>
            <a:ext cx="9372600" cy="2031325"/>
          </a:xfrm>
          <a:prstGeom prst="rect">
            <a:avLst/>
          </a:prstGeom>
          <a:noFill/>
        </p:spPr>
        <p:txBody>
          <a:bodyPr wrap="square" rtlCol="0">
            <a:spAutoFit/>
          </a:bodyPr>
          <a:lstStyle/>
          <a:p>
            <a:r>
              <a:rPr lang="tr-TR" dirty="0" err="1" smtClean="0"/>
              <a:t>Firebase</a:t>
            </a:r>
            <a:r>
              <a:rPr lang="tr-TR" dirty="0" smtClean="0"/>
              <a:t> Nedir? </a:t>
            </a:r>
          </a:p>
          <a:p>
            <a:endParaRPr lang="tr-TR" dirty="0" smtClean="0"/>
          </a:p>
          <a:p>
            <a:r>
              <a:rPr lang="tr-TR" dirty="0" err="1" smtClean="0"/>
              <a:t>Firebase</a:t>
            </a:r>
            <a:r>
              <a:rPr lang="tr-TR" dirty="0" smtClean="0"/>
              <a:t>, Google tarafından tüm geliştiricilerin ücretsiz kullanabileceği bir </a:t>
            </a:r>
            <a:r>
              <a:rPr lang="tr-TR" dirty="0" err="1" smtClean="0"/>
              <a:t>backend</a:t>
            </a:r>
            <a:r>
              <a:rPr lang="tr-TR" dirty="0" smtClean="0"/>
              <a:t> platformudur. Sadece mobil alanda değil, çalışabilecek tüm teknolojilerde kullanılabilir bir platformdur. </a:t>
            </a:r>
            <a:r>
              <a:rPr lang="tr-TR" dirty="0" err="1" smtClean="0"/>
              <a:t>Firebase</a:t>
            </a:r>
            <a:r>
              <a:rPr lang="tr-TR" dirty="0" smtClean="0"/>
              <a:t> ile veri tutma/getirme, </a:t>
            </a:r>
            <a:r>
              <a:rPr lang="tr-TR" dirty="0" err="1" smtClean="0"/>
              <a:t>realtime</a:t>
            </a:r>
            <a:r>
              <a:rPr lang="tr-TR" dirty="0" smtClean="0"/>
              <a:t> </a:t>
            </a:r>
            <a:r>
              <a:rPr lang="tr-TR" dirty="0" err="1" smtClean="0"/>
              <a:t>database</a:t>
            </a:r>
            <a:r>
              <a:rPr lang="tr-TR" dirty="0" smtClean="0"/>
              <a:t>, kimlik doğrulama işlemleri gibi </a:t>
            </a:r>
            <a:r>
              <a:rPr lang="tr-TR" dirty="0" err="1" smtClean="0"/>
              <a:t>backend</a:t>
            </a:r>
            <a:r>
              <a:rPr lang="tr-TR" dirty="0" smtClean="0"/>
              <a:t> işlemlerini yapabiliyoruz. </a:t>
            </a:r>
            <a:r>
              <a:rPr lang="tr-TR" dirty="0" err="1" smtClean="0"/>
              <a:t>Firebase</a:t>
            </a:r>
            <a:r>
              <a:rPr lang="tr-TR" dirty="0" smtClean="0"/>
              <a:t> </a:t>
            </a:r>
            <a:r>
              <a:rPr lang="tr-TR" dirty="0" err="1" smtClean="0"/>
              <a:t>Storage'ın</a:t>
            </a:r>
            <a:r>
              <a:rPr lang="tr-TR" dirty="0" smtClean="0"/>
              <a:t>, fotoğraf dışında diğer dosya formatlarına da desteklediğini de belirtelim.</a:t>
            </a:r>
            <a:endParaRPr lang="tr-TR" dirty="0"/>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5105400"/>
            <a:ext cx="2847975" cy="1600200"/>
          </a:xfrm>
          <a:prstGeom prst="rect">
            <a:avLst/>
          </a:prstGeom>
        </p:spPr>
      </p:pic>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07214"/>
            <a:ext cx="2847975" cy="1600200"/>
          </a:xfrm>
          <a:prstGeom prst="rect">
            <a:avLst/>
          </a:prstGeom>
        </p:spPr>
      </p:pic>
    </p:spTree>
    <p:extLst>
      <p:ext uri="{BB962C8B-B14F-4D97-AF65-F5344CB8AC3E}">
        <p14:creationId xmlns:p14="http://schemas.microsoft.com/office/powerpoint/2010/main" val="884772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75761" y="536575"/>
            <a:ext cx="5184140" cy="574040"/>
          </a:xfrm>
          <a:prstGeom prst="rect">
            <a:avLst/>
          </a:prstGeom>
        </p:spPr>
        <p:txBody>
          <a:bodyPr vert="horz" wrap="square" lIns="0" tIns="12700" rIns="0" bIns="0" rtlCol="0">
            <a:spAutoFit/>
          </a:bodyPr>
          <a:lstStyle/>
          <a:p>
            <a:pPr marL="12700">
              <a:lnSpc>
                <a:spcPct val="100000"/>
              </a:lnSpc>
              <a:spcBef>
                <a:spcPts val="100"/>
              </a:spcBef>
            </a:pPr>
            <a:r>
              <a:rPr lang="tr-TR" sz="3600" noProof="1" smtClean="0"/>
              <a:t>Firestore</a:t>
            </a:r>
            <a:endParaRPr lang="tr-TR" sz="3600" noProof="1"/>
          </a:p>
        </p:txBody>
      </p:sp>
      <p:sp>
        <p:nvSpPr>
          <p:cNvPr id="3" name="object 3"/>
          <p:cNvSpPr txBox="1"/>
          <p:nvPr/>
        </p:nvSpPr>
        <p:spPr>
          <a:xfrm>
            <a:off x="923036" y="799338"/>
            <a:ext cx="309245" cy="330835"/>
          </a:xfrm>
          <a:prstGeom prst="rect">
            <a:avLst/>
          </a:prstGeom>
        </p:spPr>
        <p:txBody>
          <a:bodyPr vert="horz" wrap="square" lIns="0" tIns="13335" rIns="0" bIns="0" rtlCol="0">
            <a:spAutoFit/>
          </a:bodyPr>
          <a:lstStyle/>
          <a:p>
            <a:pPr marL="12700">
              <a:lnSpc>
                <a:spcPct val="100000"/>
              </a:lnSpc>
              <a:spcBef>
                <a:spcPts val="105"/>
              </a:spcBef>
            </a:pPr>
            <a:r>
              <a:rPr sz="2000" spc="-160" dirty="0">
                <a:solidFill>
                  <a:srgbClr val="FDFFFF"/>
                </a:solidFill>
                <a:latin typeface="Verdana"/>
                <a:cs typeface="Verdana"/>
              </a:rPr>
              <a:t>10</a:t>
            </a:r>
            <a:endParaRPr sz="2000">
              <a:latin typeface="Verdana"/>
              <a:cs typeface="Verdana"/>
            </a:endParaRPr>
          </a:p>
        </p:txBody>
      </p:sp>
      <p:sp>
        <p:nvSpPr>
          <p:cNvPr id="5" name="Metin kutusu 4"/>
          <p:cNvSpPr txBox="1"/>
          <p:nvPr/>
        </p:nvSpPr>
        <p:spPr>
          <a:xfrm>
            <a:off x="1828800" y="1371600"/>
            <a:ext cx="10058400" cy="923330"/>
          </a:xfrm>
          <a:prstGeom prst="rect">
            <a:avLst/>
          </a:prstGeom>
          <a:noFill/>
        </p:spPr>
        <p:txBody>
          <a:bodyPr wrap="square" rtlCol="0">
            <a:spAutoFit/>
          </a:bodyPr>
          <a:lstStyle/>
          <a:p>
            <a:r>
              <a:rPr lang="tr-TR" noProof="1" smtClean="0"/>
              <a:t>Temelde verileri, depolamak ve senkronize etmek için cloud’da barındırılan </a:t>
            </a:r>
            <a:r>
              <a:rPr lang="tr-TR" i="1" noProof="1" smtClean="0"/>
              <a:t>NoSQL veritabanıdır</a:t>
            </a:r>
            <a:r>
              <a:rPr lang="tr-TR" noProof="1" smtClean="0"/>
              <a:t>. Firestore esnek bir yapıya sahiptir. Veriler document adı verilen yapılarda saklanır. Document topluluğuna, collections adı veriliyor.</a:t>
            </a:r>
            <a:endParaRPr lang="tr-TR" noProof="1"/>
          </a:p>
        </p:txBody>
      </p:sp>
      <p:sp>
        <p:nvSpPr>
          <p:cNvPr id="6" name="Metin kutusu 5"/>
          <p:cNvSpPr txBox="1"/>
          <p:nvPr/>
        </p:nvSpPr>
        <p:spPr>
          <a:xfrm>
            <a:off x="1676400" y="2438400"/>
            <a:ext cx="10515600" cy="1200329"/>
          </a:xfrm>
          <a:prstGeom prst="rect">
            <a:avLst/>
          </a:prstGeom>
          <a:noFill/>
        </p:spPr>
        <p:txBody>
          <a:bodyPr wrap="square" rtlCol="0">
            <a:spAutoFit/>
          </a:bodyPr>
          <a:lstStyle/>
          <a:p>
            <a:r>
              <a:rPr lang="tr-TR" noProof="1" smtClean="0"/>
              <a:t>Giriş yaparken, kayıt olurken veriler nasıl kaydoluyor?</a:t>
            </a:r>
          </a:p>
          <a:p>
            <a:r>
              <a:rPr lang="tr-TR" noProof="1" smtClean="0"/>
              <a:t>Authentication’daki ID ile birlikte bir doküman oluşturulur ve bilgiler kaydedilir.</a:t>
            </a:r>
          </a:p>
          <a:p>
            <a:endParaRPr lang="tr-TR" dirty="0" smtClean="0"/>
          </a:p>
          <a:p>
            <a:endParaRPr lang="tr-TR" dirty="0"/>
          </a:p>
        </p:txBody>
      </p:sp>
      <p:pic>
        <p:nvPicPr>
          <p:cNvPr id="10" name="Resim 9"/>
          <p:cNvPicPr>
            <a:picLocks noChangeAspect="1"/>
          </p:cNvPicPr>
          <p:nvPr/>
        </p:nvPicPr>
        <p:blipFill rotWithShape="1">
          <a:blip r:embed="rId2">
            <a:extLst>
              <a:ext uri="{28A0092B-C50C-407E-A947-70E740481C1C}">
                <a14:useLocalDpi xmlns:a14="http://schemas.microsoft.com/office/drawing/2010/main" val="0"/>
              </a:ext>
            </a:extLst>
          </a:blip>
          <a:srcRect l="29438" t="21347" r="14383" b="6508"/>
          <a:stretch/>
        </p:blipFill>
        <p:spPr>
          <a:xfrm>
            <a:off x="2895600" y="3038564"/>
            <a:ext cx="8305800" cy="3667036"/>
          </a:xfrm>
          <a:prstGeom prst="rect">
            <a:avLst/>
          </a:prstGeom>
        </p:spPr>
      </p:pic>
      <p:sp>
        <p:nvSpPr>
          <p:cNvPr id="12" name="Dikdörtgen 11"/>
          <p:cNvSpPr/>
          <p:nvPr/>
        </p:nvSpPr>
        <p:spPr>
          <a:xfrm>
            <a:off x="8001000" y="3782199"/>
            <a:ext cx="1600200" cy="2771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2101</TotalTime>
  <Words>677</Words>
  <Application>Microsoft Office PowerPoint</Application>
  <PresentationFormat>Geniş ekran</PresentationFormat>
  <Paragraphs>145</Paragraphs>
  <Slides>23</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23</vt:i4>
      </vt:variant>
    </vt:vector>
  </HeadingPairs>
  <TitlesOfParts>
    <vt:vector size="27" baseType="lpstr">
      <vt:lpstr>Arial</vt:lpstr>
      <vt:lpstr>Calibri</vt:lpstr>
      <vt:lpstr>Verdana</vt:lpstr>
      <vt:lpstr>Office Theme</vt:lpstr>
      <vt:lpstr>PowerPoint Sunusu</vt:lpstr>
      <vt:lpstr>İÇİNDEKİLER</vt:lpstr>
      <vt:lpstr>      MOBİL PROGRAMLAMA</vt:lpstr>
      <vt:lpstr>Not Defteri Nedir?</vt:lpstr>
      <vt:lpstr>Uygulamanın(Not Defteri) Amacı Nedir?</vt:lpstr>
      <vt:lpstr>                    Uygulama</vt:lpstr>
      <vt:lpstr>pubspec.yaml(kütüphane-paket)</vt:lpstr>
      <vt:lpstr>         FİREBASE  NEDİR?</vt:lpstr>
      <vt:lpstr>Firestore</vt:lpstr>
      <vt:lpstr>Firestore</vt:lpstr>
      <vt:lpstr>UYGULAMA-KOD</vt:lpstr>
      <vt:lpstr>UYGULAMA-KOD Kısaca Login Kısmı</vt:lpstr>
      <vt:lpstr>UYGULAMA-KOD</vt:lpstr>
      <vt:lpstr>UYGULAMA-KOD</vt:lpstr>
      <vt:lpstr>                  UYGULAMA-KOD</vt:lpstr>
      <vt:lpstr>UYGULAMA-KOD</vt:lpstr>
      <vt:lpstr>            UYGULAMA-İÇERİK</vt:lpstr>
      <vt:lpstr>PowerPoint Sunusu</vt:lpstr>
      <vt:lpstr>UYGULAMA-KOD</vt:lpstr>
      <vt:lpstr>UYGULAMA-KOD</vt:lpstr>
      <vt:lpstr>UYGULAMA-KOD</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gamze</cp:lastModifiedBy>
  <cp:revision>53</cp:revision>
  <dcterms:created xsi:type="dcterms:W3CDTF">2022-06-03T23:00:16Z</dcterms:created>
  <dcterms:modified xsi:type="dcterms:W3CDTF">2022-06-05T10:10:47Z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2022-04-17T00:00:00Z</vt:filetime>
  </property>
  <property fmtid="{D5CDD505-2E9C-101B-9397-08002B2CF9AE}" pid="3" name="Creator">
    <vt:lpwstr>Microsoft® PowerPoint® for Microsoft 365</vt:lpwstr>
  </property>
  <property fmtid="{D5CDD505-2E9C-101B-9397-08002B2CF9AE}" pid="4" name="LastSaved">
    <vt:filetime>2022-06-03T00:00:00Z</vt:filetime>
  </property>
</Properties>
</file>